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1"/>
  </p:notesMasterIdLst>
  <p:sldIdLst>
    <p:sldId id="256" r:id="rId5"/>
    <p:sldId id="998" r:id="rId6"/>
    <p:sldId id="406" r:id="rId7"/>
    <p:sldId id="266" r:id="rId8"/>
    <p:sldId id="963" r:id="rId9"/>
    <p:sldId id="999" r:id="rId10"/>
    <p:sldId id="356" r:id="rId11"/>
    <p:sldId id="992" r:id="rId12"/>
    <p:sldId id="429" r:id="rId13"/>
    <p:sldId id="599" r:id="rId14"/>
    <p:sldId id="594" r:id="rId15"/>
    <p:sldId id="964" r:id="rId16"/>
    <p:sldId id="1000" r:id="rId17"/>
    <p:sldId id="905" r:id="rId18"/>
    <p:sldId id="907" r:id="rId19"/>
    <p:sldId id="608" r:id="rId20"/>
    <p:sldId id="908" r:id="rId21"/>
    <p:sldId id="910" r:id="rId22"/>
    <p:sldId id="909" r:id="rId23"/>
    <p:sldId id="911" r:id="rId24"/>
    <p:sldId id="995" r:id="rId25"/>
    <p:sldId id="350" r:id="rId26"/>
    <p:sldId id="996" r:id="rId27"/>
    <p:sldId id="603" r:id="rId28"/>
    <p:sldId id="352" r:id="rId29"/>
    <p:sldId id="26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13D"/>
    <a:srgbClr val="FEB913"/>
    <a:srgbClr val="F07010"/>
    <a:srgbClr val="AC0000"/>
    <a:srgbClr val="FD997E"/>
    <a:srgbClr val="6BA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8EBA3C-A718-46E5-A6BF-E9BDF7BAD9B2}" v="4" dt="2024-11-07T14:17:31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92" y="-3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395D1-972E-4CC1-AABE-76B581BAF503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4581-9432-43E9-AA57-8113C351B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017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B4581-9432-43E9-AA57-8113C351B65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1823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7DCB6-E352-47FB-BF98-964EC4CA70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0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DCB6-E352-47FB-BF98-964EC4CA70D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51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DCB6-E352-47FB-BF98-964EC4CA70D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1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15DA-1A45-4B84-9D82-FA06C29893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15DA-1A45-4B84-9D82-FA06C29893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DCB6-E352-47FB-BF98-964EC4CA70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3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9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/>
          </p:nvPr>
        </p:nvSpPr>
        <p:spPr>
          <a:xfrm>
            <a:off x="-471488" y="508000"/>
            <a:ext cx="8305801" cy="4672013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10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DCB6-E352-47FB-BF98-964EC4CA70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4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DCB6-E352-47FB-BF98-964EC4CA70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34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7DCB6-E352-47FB-BF98-964EC4CA70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13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975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4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4501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930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988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041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28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274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32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44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13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133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FDFA7-663E-4A6E-9528-8E91766550B2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F260-15C9-45A4-A99A-DF5DBCDC7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458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7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microsoft.com/office/2007/relationships/hdphoto" Target="../media/hdphoto2.wdp"/><Relationship Id="rId7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31.png"/><Relationship Id="rId5" Type="http://schemas.openxmlformats.org/officeDocument/2006/relationships/video" Target="NULL" TargetMode="External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3E216-3F95-4D15-9D68-EF6149435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825" y="1958008"/>
            <a:ext cx="5221357" cy="1470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70080E-FFBC-4872-AC2D-2EA7B1C3DC7F}"/>
              </a:ext>
            </a:extLst>
          </p:cNvPr>
          <p:cNvSpPr txBox="1"/>
          <p:nvPr/>
        </p:nvSpPr>
        <p:spPr>
          <a:xfrm>
            <a:off x="2915047" y="4316058"/>
            <a:ext cx="254851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We Share</a:t>
            </a:r>
            <a:endParaRPr kumimoji="0" lang="el-GR" sz="4400" b="1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558985-9E59-4345-BAF2-4C6CA9D1E06A}"/>
              </a:ext>
            </a:extLst>
          </p:cNvPr>
          <p:cNvCxnSpPr>
            <a:cxnSpLocks/>
          </p:cNvCxnSpPr>
          <p:nvPr/>
        </p:nvCxnSpPr>
        <p:spPr>
          <a:xfrm>
            <a:off x="2330267" y="4292152"/>
            <a:ext cx="320556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D2A621-52E2-4940-B63A-CE9987A4CD9C}"/>
              </a:ext>
            </a:extLst>
          </p:cNvPr>
          <p:cNvCxnSpPr>
            <a:cxnSpLocks/>
          </p:cNvCxnSpPr>
          <p:nvPr/>
        </p:nvCxnSpPr>
        <p:spPr>
          <a:xfrm>
            <a:off x="2288431" y="5140013"/>
            <a:ext cx="320556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021ADF-EC76-436B-BBD0-1E0BCD294367}"/>
              </a:ext>
            </a:extLst>
          </p:cNvPr>
          <p:cNvCxnSpPr>
            <a:cxnSpLocks/>
          </p:cNvCxnSpPr>
          <p:nvPr/>
        </p:nvCxnSpPr>
        <p:spPr>
          <a:xfrm>
            <a:off x="5708504" y="4292152"/>
            <a:ext cx="35261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6C5036-027D-4820-B6DA-9429BB0D8658}"/>
              </a:ext>
            </a:extLst>
          </p:cNvPr>
          <p:cNvCxnSpPr>
            <a:cxnSpLocks/>
          </p:cNvCxnSpPr>
          <p:nvPr/>
        </p:nvCxnSpPr>
        <p:spPr>
          <a:xfrm>
            <a:off x="5666668" y="5140013"/>
            <a:ext cx="35261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71532C-FB9C-41C1-8E95-7E5EC477FA25}"/>
              </a:ext>
            </a:extLst>
          </p:cNvPr>
          <p:cNvSpPr txBox="1"/>
          <p:nvPr/>
        </p:nvSpPr>
        <p:spPr>
          <a:xfrm>
            <a:off x="5639910" y="4331813"/>
            <a:ext cx="2948692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Experience</a:t>
            </a:r>
            <a:endParaRPr kumimoji="0" lang="el-GR" sz="4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E61E7-1742-F5C9-2C49-4901F576748F}"/>
              </a:ext>
            </a:extLst>
          </p:cNvPr>
          <p:cNvSpPr txBox="1"/>
          <p:nvPr/>
        </p:nvSpPr>
        <p:spPr>
          <a:xfrm>
            <a:off x="1" y="5621146"/>
            <a:ext cx="44659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Βασίλειος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Πέππας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Safety Director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 Engineer, M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ng, MSc,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AMIChemE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peppas@proact.gr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FE28B412-A2D3-4879-AB0F-1159E4345E41}"/>
              </a:ext>
            </a:extLst>
          </p:cNvPr>
          <p:cNvSpPr txBox="1"/>
          <p:nvPr/>
        </p:nvSpPr>
        <p:spPr>
          <a:xfrm>
            <a:off x="651177" y="29668"/>
            <a:ext cx="99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Συγκροτήματα Μηχανημάτων – Γραμμές Παραγωγής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377505-96A9-FAB3-EDEA-AD876945DC4A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2338C-D488-3469-DE25-F464D72A4D97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2FA6E-07B9-0E7C-4AE2-37A7BDA76843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88EADC-EF92-0DBE-2922-20492F48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108" y="5575864"/>
            <a:ext cx="2498373" cy="50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37">
            <a:extLst>
              <a:ext uri="{FF2B5EF4-FFF2-40B4-BE49-F238E27FC236}">
                <a16:creationId xmlns:a16="http://schemas.microsoft.com/office/drawing/2014/main" id="{F0798923-07F5-0174-E75A-581520DE0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607" y="2921898"/>
            <a:ext cx="3345064" cy="1174011"/>
          </a:xfrm>
          <a:prstGeom prst="rect">
            <a:avLst/>
          </a:prstGeom>
          <a:solidFill>
            <a:srgbClr val="AAB4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36000" rIns="72000" bIns="36000" anchor="ctr"/>
          <a:lstStyle/>
          <a:p>
            <a:pPr algn="ctr" fontAlgn="auto">
              <a:spcBef>
                <a:spcPct val="5000"/>
              </a:spcBef>
              <a:spcAft>
                <a:spcPts val="0"/>
              </a:spcAft>
              <a:defRPr/>
            </a:pPr>
            <a:r>
              <a:rPr lang="el-GR" sz="1600" i="1" dirty="0">
                <a:solidFill>
                  <a:srgbClr val="FFFFFF"/>
                </a:solidFill>
              </a:rPr>
              <a:t>Νέο σύνολο μηχανημάτων – Απαίτηση επίθεσης </a:t>
            </a:r>
            <a:r>
              <a:rPr lang="en-US" sz="1600" i="1" dirty="0">
                <a:solidFill>
                  <a:srgbClr val="FFFFFF"/>
                </a:solidFill>
              </a:rPr>
              <a:t>CE</a:t>
            </a:r>
            <a:endParaRPr lang="el-GR" sz="1600" i="1" dirty="0">
              <a:solidFill>
                <a:srgbClr val="FFFFF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A1D61A-46B5-F0FF-59D6-EA5B38F3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19" y="819439"/>
            <a:ext cx="5982346" cy="1227488"/>
          </a:xfrm>
          <a:prstGeom prst="rect">
            <a:avLst/>
          </a:prstGeom>
          <a:solidFill>
            <a:srgbClr val="871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mit Pfeil 21">
            <a:extLst>
              <a:ext uri="{FF2B5EF4-FFF2-40B4-BE49-F238E27FC236}">
                <a16:creationId xmlns:a16="http://schemas.microsoft.com/office/drawing/2014/main" id="{2674AFF4-8A9B-2A45-31F8-C3CACE09227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9782" y="1497397"/>
            <a:ext cx="543595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hteck 18">
            <a:extLst>
              <a:ext uri="{FF2B5EF4-FFF2-40B4-BE49-F238E27FC236}">
                <a16:creationId xmlns:a16="http://schemas.microsoft.com/office/drawing/2014/main" id="{9F0F275A-0161-4117-D55B-95BE53A3C8EE}"/>
              </a:ext>
            </a:extLst>
          </p:cNvPr>
          <p:cNvSpPr/>
          <p:nvPr/>
        </p:nvSpPr>
        <p:spPr bwMode="auto">
          <a:xfrm>
            <a:off x="908440" y="935651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Μηχάνημα που φέρει σήμανση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A6207F2F-8D66-8106-2428-CA5220793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97" y="1497396"/>
            <a:ext cx="644319" cy="3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eck 18">
            <a:extLst>
              <a:ext uri="{FF2B5EF4-FFF2-40B4-BE49-F238E27FC236}">
                <a16:creationId xmlns:a16="http://schemas.microsoft.com/office/drawing/2014/main" id="{CEEDB502-AACA-1585-07A2-421375D65AA0}"/>
              </a:ext>
            </a:extLst>
          </p:cNvPr>
          <p:cNvSpPr/>
          <p:nvPr/>
        </p:nvSpPr>
        <p:spPr bwMode="auto">
          <a:xfrm>
            <a:off x="2923076" y="935651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Μηχάνημα που φέρει σήμανση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pic>
        <p:nvPicPr>
          <p:cNvPr id="17" name="Picture 21">
            <a:extLst>
              <a:ext uri="{FF2B5EF4-FFF2-40B4-BE49-F238E27FC236}">
                <a16:creationId xmlns:a16="http://schemas.microsoft.com/office/drawing/2014/main" id="{CC811C1C-A0CE-835E-A0C6-BAF85922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33" y="1497396"/>
            <a:ext cx="644319" cy="3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8">
            <a:extLst>
              <a:ext uri="{FF2B5EF4-FFF2-40B4-BE49-F238E27FC236}">
                <a16:creationId xmlns:a16="http://schemas.microsoft.com/office/drawing/2014/main" id="{1DE0FFF2-2DF8-BF36-95E1-4C7E1CA45610}"/>
              </a:ext>
            </a:extLst>
          </p:cNvPr>
          <p:cNvSpPr/>
          <p:nvPr/>
        </p:nvSpPr>
        <p:spPr bwMode="auto">
          <a:xfrm>
            <a:off x="4914068" y="935651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Μηχάνημα που φέρει σήμανση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DCBA9D3F-1F2C-3830-6E56-4367D26A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25" y="1497396"/>
            <a:ext cx="644319" cy="3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Gerade Verbindung mit Pfeil 21">
            <a:extLst>
              <a:ext uri="{FF2B5EF4-FFF2-40B4-BE49-F238E27FC236}">
                <a16:creationId xmlns:a16="http://schemas.microsoft.com/office/drawing/2014/main" id="{21813ACF-A06E-EC66-EA89-492B7896A8A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0212" y="1497399"/>
            <a:ext cx="454157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8">
            <a:extLst>
              <a:ext uri="{FF2B5EF4-FFF2-40B4-BE49-F238E27FC236}">
                <a16:creationId xmlns:a16="http://schemas.microsoft.com/office/drawing/2014/main" id="{825C1FC3-545B-A33B-31ED-A883B232D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08" y="2225271"/>
            <a:ext cx="5982346" cy="1227488"/>
          </a:xfrm>
          <a:prstGeom prst="rect">
            <a:avLst/>
          </a:prstGeom>
          <a:solidFill>
            <a:srgbClr val="871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8" name="Gerade Verbindung mit Pfeil 21">
            <a:extLst>
              <a:ext uri="{FF2B5EF4-FFF2-40B4-BE49-F238E27FC236}">
                <a16:creationId xmlns:a16="http://schemas.microsoft.com/office/drawing/2014/main" id="{87EBC1B3-F927-5813-671A-5EB9BA10BAD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27371" y="2903229"/>
            <a:ext cx="543595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hteck 18">
            <a:extLst>
              <a:ext uri="{FF2B5EF4-FFF2-40B4-BE49-F238E27FC236}">
                <a16:creationId xmlns:a16="http://schemas.microsoft.com/office/drawing/2014/main" id="{B3F7532F-2638-1A26-B9A3-63A26E232D46}"/>
              </a:ext>
            </a:extLst>
          </p:cNvPr>
          <p:cNvSpPr/>
          <p:nvPr/>
        </p:nvSpPr>
        <p:spPr bwMode="auto">
          <a:xfrm>
            <a:off x="936029" y="234148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Ημιτελές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33" name="Rechteck 18">
            <a:extLst>
              <a:ext uri="{FF2B5EF4-FFF2-40B4-BE49-F238E27FC236}">
                <a16:creationId xmlns:a16="http://schemas.microsoft.com/office/drawing/2014/main" id="{A384125E-DAED-DBB4-F5E0-5EB399E24AC5}"/>
              </a:ext>
            </a:extLst>
          </p:cNvPr>
          <p:cNvSpPr/>
          <p:nvPr/>
        </p:nvSpPr>
        <p:spPr bwMode="auto">
          <a:xfrm>
            <a:off x="2950665" y="234148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Μηχάνημα που φέρει σήμανση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36" name="Rechteck 18">
            <a:extLst>
              <a:ext uri="{FF2B5EF4-FFF2-40B4-BE49-F238E27FC236}">
                <a16:creationId xmlns:a16="http://schemas.microsoft.com/office/drawing/2014/main" id="{8C6FDA96-A894-BC1E-4B7A-E9CCBA27BFE3}"/>
              </a:ext>
            </a:extLst>
          </p:cNvPr>
          <p:cNvSpPr/>
          <p:nvPr/>
        </p:nvSpPr>
        <p:spPr bwMode="auto">
          <a:xfrm>
            <a:off x="4941657" y="234148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Ημιτελές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cxnSp>
        <p:nvCxnSpPr>
          <p:cNvPr id="37" name="Gerade Verbindung mit Pfeil 21">
            <a:extLst>
              <a:ext uri="{FF2B5EF4-FFF2-40B4-BE49-F238E27FC236}">
                <a16:creationId xmlns:a16="http://schemas.microsoft.com/office/drawing/2014/main" id="{F5DBC054-2BEE-7811-F565-0BE7A37128BC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7801" y="2903231"/>
            <a:ext cx="454157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21">
            <a:extLst>
              <a:ext uri="{FF2B5EF4-FFF2-40B4-BE49-F238E27FC236}">
                <a16:creationId xmlns:a16="http://schemas.microsoft.com/office/drawing/2014/main" id="{CACD28B2-5C17-025C-C1C3-B4D0B2C5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73" y="2921209"/>
            <a:ext cx="644319" cy="3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hteck 8">
            <a:extLst>
              <a:ext uri="{FF2B5EF4-FFF2-40B4-BE49-F238E27FC236}">
                <a16:creationId xmlns:a16="http://schemas.microsoft.com/office/drawing/2014/main" id="{E6043DFB-0A07-CA2A-1E2B-CFE20C9C2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70" y="3618141"/>
            <a:ext cx="5982346" cy="1227488"/>
          </a:xfrm>
          <a:prstGeom prst="rect">
            <a:avLst/>
          </a:prstGeom>
          <a:solidFill>
            <a:srgbClr val="871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7" name="Gerade Verbindung mit Pfeil 21">
            <a:extLst>
              <a:ext uri="{FF2B5EF4-FFF2-40B4-BE49-F238E27FC236}">
                <a16:creationId xmlns:a16="http://schemas.microsoft.com/office/drawing/2014/main" id="{27D9CDF2-B5B7-469C-8151-6052A89FB3E6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2033" y="4296099"/>
            <a:ext cx="543595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Rechteck 18">
            <a:extLst>
              <a:ext uri="{FF2B5EF4-FFF2-40B4-BE49-F238E27FC236}">
                <a16:creationId xmlns:a16="http://schemas.microsoft.com/office/drawing/2014/main" id="{EB914A68-9A1E-5574-9204-927793F1D8AA}"/>
              </a:ext>
            </a:extLst>
          </p:cNvPr>
          <p:cNvSpPr/>
          <p:nvPr/>
        </p:nvSpPr>
        <p:spPr bwMode="auto">
          <a:xfrm>
            <a:off x="940691" y="373435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Ημιτελές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53" name="Rechteck 18">
            <a:extLst>
              <a:ext uri="{FF2B5EF4-FFF2-40B4-BE49-F238E27FC236}">
                <a16:creationId xmlns:a16="http://schemas.microsoft.com/office/drawing/2014/main" id="{2CD209AD-05F1-096D-65DA-089BBEC6986B}"/>
              </a:ext>
            </a:extLst>
          </p:cNvPr>
          <p:cNvSpPr/>
          <p:nvPr/>
        </p:nvSpPr>
        <p:spPr bwMode="auto">
          <a:xfrm>
            <a:off x="2955327" y="373435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Μεταχειρισμένο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54" name="Rechteck 18">
            <a:extLst>
              <a:ext uri="{FF2B5EF4-FFF2-40B4-BE49-F238E27FC236}">
                <a16:creationId xmlns:a16="http://schemas.microsoft.com/office/drawing/2014/main" id="{3D561B55-9F06-C5C8-5066-99CF158C7E01}"/>
              </a:ext>
            </a:extLst>
          </p:cNvPr>
          <p:cNvSpPr/>
          <p:nvPr/>
        </p:nvSpPr>
        <p:spPr bwMode="auto">
          <a:xfrm>
            <a:off x="4946319" y="3734353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Μεταχειρισμένο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cxnSp>
        <p:nvCxnSpPr>
          <p:cNvPr id="63" name="Gerade Verbindung mit Pfeil 21">
            <a:extLst>
              <a:ext uri="{FF2B5EF4-FFF2-40B4-BE49-F238E27FC236}">
                <a16:creationId xmlns:a16="http://schemas.microsoft.com/office/drawing/2014/main" id="{21E064DA-83F9-D42D-2098-4E4BAE2E2014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2463" y="4296101"/>
            <a:ext cx="454157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hteck 8">
            <a:extLst>
              <a:ext uri="{FF2B5EF4-FFF2-40B4-BE49-F238E27FC236}">
                <a16:creationId xmlns:a16="http://schemas.microsoft.com/office/drawing/2014/main" id="{D2EEA4D9-1088-79AE-355D-FC515417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70" y="4961841"/>
            <a:ext cx="5982346" cy="1227488"/>
          </a:xfrm>
          <a:prstGeom prst="rect">
            <a:avLst/>
          </a:prstGeom>
          <a:solidFill>
            <a:srgbClr val="871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5" name="Gerade Verbindung mit Pfeil 21">
            <a:extLst>
              <a:ext uri="{FF2B5EF4-FFF2-40B4-BE49-F238E27FC236}">
                <a16:creationId xmlns:a16="http://schemas.microsoft.com/office/drawing/2014/main" id="{3CC29E9B-51E5-1655-117A-3BE0C7F63D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452334" y="5636695"/>
            <a:ext cx="543595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Rechteck 18">
            <a:extLst>
              <a:ext uri="{FF2B5EF4-FFF2-40B4-BE49-F238E27FC236}">
                <a16:creationId xmlns:a16="http://schemas.microsoft.com/office/drawing/2014/main" id="{C2B10A6E-08A7-2849-4C7A-39CA4D9D3B4B}"/>
              </a:ext>
            </a:extLst>
          </p:cNvPr>
          <p:cNvSpPr/>
          <p:nvPr/>
        </p:nvSpPr>
        <p:spPr bwMode="auto">
          <a:xfrm>
            <a:off x="960992" y="5074949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Μεταχειρισμένο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67" name="Rechteck 18">
            <a:extLst>
              <a:ext uri="{FF2B5EF4-FFF2-40B4-BE49-F238E27FC236}">
                <a16:creationId xmlns:a16="http://schemas.microsoft.com/office/drawing/2014/main" id="{51F78C99-CB79-12AD-5466-CD0E3ED5859C}"/>
              </a:ext>
            </a:extLst>
          </p:cNvPr>
          <p:cNvSpPr/>
          <p:nvPr/>
        </p:nvSpPr>
        <p:spPr bwMode="auto">
          <a:xfrm>
            <a:off x="2975628" y="5074949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Μεταχειρισμένο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68" name="Rechteck 18">
            <a:extLst>
              <a:ext uri="{FF2B5EF4-FFF2-40B4-BE49-F238E27FC236}">
                <a16:creationId xmlns:a16="http://schemas.microsoft.com/office/drawing/2014/main" id="{BE1AFF40-9AEA-DA92-01C8-8814F89923BE}"/>
              </a:ext>
            </a:extLst>
          </p:cNvPr>
          <p:cNvSpPr/>
          <p:nvPr/>
        </p:nvSpPr>
        <p:spPr bwMode="auto">
          <a:xfrm>
            <a:off x="4966620" y="5074949"/>
            <a:ext cx="1557136" cy="995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/>
            <a:endParaRPr lang="el-GR" sz="1500" b="0" i="0" u="none" baseline="0" dirty="0">
              <a:solidFill>
                <a:srgbClr val="000000"/>
              </a:solidFill>
            </a:endParaRPr>
          </a:p>
          <a:p>
            <a:pPr algn="ctr" rtl="0"/>
            <a:r>
              <a:rPr lang="el-GR" sz="1500" b="0" i="0" u="none" baseline="0" dirty="0">
                <a:solidFill>
                  <a:srgbClr val="000000"/>
                </a:solidFill>
              </a:rPr>
              <a:t>Μεταχειρισμένο μηχάνημα</a:t>
            </a:r>
          </a:p>
          <a:p>
            <a:pPr algn="ctr" rtl="0"/>
            <a:endParaRPr lang="en-US" sz="1500" b="0" i="0" u="none" baseline="0" dirty="0">
              <a:solidFill>
                <a:srgbClr val="000000"/>
              </a:solidFill>
            </a:endParaRPr>
          </a:p>
        </p:txBody>
      </p:sp>
      <p:cxnSp>
        <p:nvCxnSpPr>
          <p:cNvPr id="69" name="Gerade Verbindung mit Pfeil 21">
            <a:extLst>
              <a:ext uri="{FF2B5EF4-FFF2-40B4-BE49-F238E27FC236}">
                <a16:creationId xmlns:a16="http://schemas.microsoft.com/office/drawing/2014/main" id="{3227AE82-873B-5A0B-CFAC-DEF97AF8D7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7800" y="5625009"/>
            <a:ext cx="454157" cy="1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2FD4E78-8CF2-238D-98E6-2854DB13C682}"/>
              </a:ext>
            </a:extLst>
          </p:cNvPr>
          <p:cNvSpPr/>
          <p:nvPr/>
        </p:nvSpPr>
        <p:spPr>
          <a:xfrm>
            <a:off x="6741720" y="2983031"/>
            <a:ext cx="10342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tx1"/>
                </a:solidFill>
              </a:rPr>
              <a:t>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26A9-77BB-90B5-F6C5-A71270DB2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93306" y="759656"/>
            <a:ext cx="9307410" cy="2039815"/>
          </a:xfrm>
        </p:spPr>
        <p:txBody>
          <a:bodyPr>
            <a:normAutofit/>
          </a:bodyPr>
          <a:lstStyle/>
          <a:p>
            <a:r>
              <a:rPr lang="el-GR" sz="2300" i="1" dirty="0"/>
              <a:t>Με την επίθεση της σήμανσης </a:t>
            </a:r>
            <a:r>
              <a:rPr lang="en-US" sz="2300" i="1" dirty="0"/>
              <a:t>CE, </a:t>
            </a:r>
            <a:r>
              <a:rPr lang="el-GR" sz="2300" i="1" dirty="0"/>
              <a:t>ο κατασκευαστής </a:t>
            </a:r>
            <a:r>
              <a:rPr lang="el-GR" sz="2300" b="1" i="1" u="sng" dirty="0"/>
              <a:t>δηλώνει ότι το μηχάνημα συμμορφώνεται με τη νομοθεσία</a:t>
            </a:r>
            <a:r>
              <a:rPr lang="el-GR" sz="2300" i="1" dirty="0"/>
              <a:t>.</a:t>
            </a:r>
            <a:r>
              <a:rPr lang="en-US" sz="2300" i="1" dirty="0"/>
              <a:t> </a:t>
            </a:r>
          </a:p>
          <a:p>
            <a:r>
              <a:rPr lang="el-GR" sz="2300" i="1" dirty="0"/>
              <a:t>Η σήμανση </a:t>
            </a:r>
            <a:r>
              <a:rPr lang="en-US" sz="2300" i="1" dirty="0"/>
              <a:t>CE </a:t>
            </a:r>
            <a:r>
              <a:rPr lang="el-GR" sz="2300" i="1" dirty="0"/>
              <a:t>από μόνη της </a:t>
            </a:r>
            <a:r>
              <a:rPr lang="el-GR" sz="2300" b="1" i="1" u="sng" dirty="0"/>
              <a:t>δεν αποτελεί εγγύηση της ασφάλειας</a:t>
            </a:r>
            <a:r>
              <a:rPr lang="en-US" sz="2300" i="1" dirty="0"/>
              <a:t>. </a:t>
            </a:r>
          </a:p>
          <a:p>
            <a:r>
              <a:rPr lang="el-GR" sz="2300" i="1" dirty="0"/>
              <a:t>Ο </a:t>
            </a:r>
            <a:r>
              <a:rPr lang="el-GR" sz="2300" b="1" i="1" dirty="0"/>
              <a:t>τελικός χρήστης </a:t>
            </a:r>
            <a:r>
              <a:rPr lang="el-GR" sz="2300" i="1" dirty="0"/>
              <a:t>πρέπει να ελέγξει το μηχάνημα και </a:t>
            </a:r>
            <a:r>
              <a:rPr lang="el-GR" sz="2300" b="1" i="1" dirty="0"/>
              <a:t>να αποφασίσει αν είναι ασφαλές για χρήση</a:t>
            </a:r>
            <a:r>
              <a:rPr lang="el-GR" sz="2300" i="1" dirty="0"/>
              <a:t>, πριν αυτό τεθεί σε λειτουργία</a:t>
            </a:r>
            <a:r>
              <a:rPr lang="en-US" sz="2300" i="1" dirty="0"/>
              <a:t>.</a:t>
            </a:r>
          </a:p>
          <a:p>
            <a:endParaRPr lang="en-US" sz="2300" i="1" dirty="0"/>
          </a:p>
          <a:p>
            <a:pPr marL="0" indent="0">
              <a:buNone/>
            </a:pPr>
            <a:endParaRPr lang="el-GR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671433" y="64969"/>
            <a:ext cx="752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Είναι το 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CE </a:t>
            </a: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εγγύηση για την Ασφάλεια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?</a:t>
            </a:r>
            <a:endParaRPr lang="el-GR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D5333-65D1-42FF-B697-6A048FF8078E}"/>
              </a:ext>
            </a:extLst>
          </p:cNvPr>
          <p:cNvSpPr txBox="1"/>
          <p:nvPr/>
        </p:nvSpPr>
        <p:spPr>
          <a:xfrm>
            <a:off x="1093305" y="2909383"/>
            <a:ext cx="79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2800" b="1" dirty="0">
                <a:solidFill>
                  <a:prstClr val="black"/>
                </a:solidFill>
                <a:ea typeface="Cambria" panose="02040503050406030204" pitchFamily="18" charset="0"/>
              </a:rPr>
              <a:t>Τα όρια ευθυνών μεταξύ κατασκευαστή και χρήστη</a:t>
            </a:r>
            <a:r>
              <a:rPr lang="en-US" sz="28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el-GR" sz="28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9FA5825-0BDB-4302-9023-C53DAB49406E}"/>
              </a:ext>
            </a:extLst>
          </p:cNvPr>
          <p:cNvSpPr txBox="1">
            <a:spLocks/>
          </p:cNvSpPr>
          <p:nvPr/>
        </p:nvSpPr>
        <p:spPr>
          <a:xfrm>
            <a:off x="1093305" y="3691387"/>
            <a:ext cx="9466812" cy="240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300" b="1" i="1" u="sng" dirty="0"/>
              <a:t>Από τη στιγμή που θα τεθεί σε λειτουργία </a:t>
            </a:r>
            <a:r>
              <a:rPr lang="el-GR" sz="2300" i="1" dirty="0"/>
              <a:t>ένα μηχάνημα</a:t>
            </a:r>
            <a:r>
              <a:rPr lang="en-US" sz="2300" i="1" dirty="0"/>
              <a:t>,</a:t>
            </a:r>
            <a:r>
              <a:rPr lang="el-GR" sz="2300" i="1" dirty="0"/>
              <a:t> </a:t>
            </a:r>
            <a:r>
              <a:rPr lang="el-GR" sz="2300" b="1" i="1" u="sng" dirty="0"/>
              <a:t>παύει να αποτελεί μηχάνημα </a:t>
            </a:r>
            <a:r>
              <a:rPr lang="el-GR" sz="2300" i="1" dirty="0"/>
              <a:t>με βάση τα οριζόμενα στην οδηγία για τις μηχανές</a:t>
            </a:r>
            <a:r>
              <a:rPr lang="en-US" sz="2300" i="1" dirty="0"/>
              <a:t>. </a:t>
            </a:r>
          </a:p>
          <a:p>
            <a:r>
              <a:rPr lang="el-GR" sz="2300" i="1" dirty="0"/>
              <a:t>Γίνεται </a:t>
            </a:r>
            <a:r>
              <a:rPr lang="el-GR" sz="2300" b="1" i="1" u="sng" dirty="0"/>
              <a:t>εξοπλισμός εργασίας </a:t>
            </a:r>
            <a:r>
              <a:rPr lang="el-GR" sz="2300" i="1" dirty="0"/>
              <a:t>και πλέον καλύπτεται από το Π.Δ 395/94</a:t>
            </a:r>
            <a:r>
              <a:rPr lang="en-US" sz="2300" i="1" dirty="0"/>
              <a:t> </a:t>
            </a:r>
            <a:r>
              <a:rPr lang="el-GR" sz="2300" i="1" dirty="0"/>
              <a:t>(</a:t>
            </a:r>
            <a:r>
              <a:rPr lang="en-US" sz="2300" b="1" i="1" dirty="0"/>
              <a:t>Work Equipment Directive</a:t>
            </a:r>
            <a:r>
              <a:rPr lang="en-US" sz="2300" i="1" dirty="0"/>
              <a:t> 2009/104/EC</a:t>
            </a:r>
            <a:r>
              <a:rPr lang="el-GR" sz="2300" i="1" dirty="0"/>
              <a:t>)</a:t>
            </a:r>
            <a:r>
              <a:rPr lang="en-US" sz="2300" i="1" dirty="0"/>
              <a:t>. </a:t>
            </a:r>
            <a:endParaRPr lang="el-GR" sz="2300" i="1" dirty="0"/>
          </a:p>
          <a:p>
            <a:r>
              <a:rPr lang="el-GR" sz="2300" i="1" dirty="0"/>
              <a:t>Ο εργοδότης υποχρεούται να εξασφαλίζει ότι </a:t>
            </a:r>
            <a:r>
              <a:rPr lang="el-GR" sz="2300" b="1" i="1" u="sng" dirty="0"/>
              <a:t>ο εξοπλισμός που τίθεται στη διάθεση των εργαζομένων του είναι ασφαλής</a:t>
            </a:r>
            <a:endParaRPr lang="en-US" sz="2300" b="1" i="1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5ED48F-2DA0-C8EA-8033-3D63E15089B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55A80D-13CF-C793-FF6B-9CBDB211ADD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F5E9E-9C5E-E16A-6588-479E2E5B34B5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5CAE1-9D38-2132-DB5B-29AD87BC0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51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58910" y="982508"/>
            <a:ext cx="10041506" cy="5509720"/>
          </a:xfrm>
        </p:spPr>
        <p:txBody>
          <a:bodyPr>
            <a:normAutofit/>
          </a:bodyPr>
          <a:lstStyle/>
          <a:p>
            <a:r>
              <a:rPr lang="el-GR" sz="2300" b="1" i="1" dirty="0"/>
              <a:t>Τα εγκατεστημένα Μηχανήματα </a:t>
            </a:r>
            <a:r>
              <a:rPr lang="el-GR" sz="2300" i="1" dirty="0"/>
              <a:t>και</a:t>
            </a:r>
            <a:r>
              <a:rPr lang="el-GR" sz="2300" b="1" i="1" dirty="0"/>
              <a:t> </a:t>
            </a:r>
            <a:r>
              <a:rPr lang="el-GR" sz="2300" i="1" dirty="0"/>
              <a:t>γραμμές παραγωγής νομοθετικά θεωρούνται </a:t>
            </a:r>
            <a:r>
              <a:rPr lang="el-GR" sz="2300" b="1" i="1" dirty="0"/>
              <a:t>εξοπλισμός εργασίας</a:t>
            </a:r>
            <a:r>
              <a:rPr lang="el-GR" sz="2300" i="1" dirty="0"/>
              <a:t> (Π.Δ. 395/94)</a:t>
            </a:r>
            <a:endParaRPr lang="en-US" sz="2300" i="1" dirty="0"/>
          </a:p>
          <a:p>
            <a:r>
              <a:rPr lang="el-GR" sz="2300" i="1" dirty="0"/>
              <a:t>Όσον αφορά στην τεκμηρίωση χωρίζονται σε δύο διακριτές κατηγορίες</a:t>
            </a:r>
            <a:r>
              <a:rPr lang="en-US" sz="2300" i="1" dirty="0"/>
              <a:t>. </a:t>
            </a:r>
          </a:p>
          <a:p>
            <a:pPr lvl="1"/>
            <a:r>
              <a:rPr lang="el-GR" sz="1900" i="1" dirty="0"/>
              <a:t>Μηχανήματα των οποίων η προμήθεια έγινε </a:t>
            </a:r>
            <a:r>
              <a:rPr lang="el-GR" sz="1900" b="1" i="1" dirty="0"/>
              <a:t>πριν</a:t>
            </a:r>
            <a:r>
              <a:rPr lang="el-GR" sz="1900" i="1" dirty="0"/>
              <a:t> τον </a:t>
            </a:r>
            <a:r>
              <a:rPr lang="el-GR" sz="1900" b="1" i="1" dirty="0"/>
              <a:t>Ιανουάριο</a:t>
            </a:r>
            <a:r>
              <a:rPr lang="el-GR" sz="1900" i="1" dirty="0"/>
              <a:t> του</a:t>
            </a:r>
            <a:r>
              <a:rPr lang="en-US" sz="1900" i="1" dirty="0"/>
              <a:t> </a:t>
            </a:r>
            <a:r>
              <a:rPr lang="en-US" sz="1900" b="1" i="1" dirty="0"/>
              <a:t>1995</a:t>
            </a:r>
            <a:r>
              <a:rPr lang="en-US" sz="1900" i="1" dirty="0"/>
              <a:t> </a:t>
            </a:r>
            <a:r>
              <a:rPr lang="el-GR" sz="1900" i="1" dirty="0"/>
              <a:t>και</a:t>
            </a:r>
            <a:r>
              <a:rPr lang="en-US" sz="1900" i="1" dirty="0"/>
              <a:t> </a:t>
            </a:r>
          </a:p>
          <a:p>
            <a:pPr lvl="1"/>
            <a:r>
              <a:rPr lang="el-GR" sz="1900" i="1" dirty="0"/>
              <a:t>Μηχανήματα των οποίων η προμήθεια έγινε </a:t>
            </a:r>
            <a:r>
              <a:rPr lang="el-GR" sz="1900" b="1" i="1" dirty="0"/>
              <a:t>μετά</a:t>
            </a:r>
            <a:r>
              <a:rPr lang="el-GR" sz="1900" i="1" dirty="0"/>
              <a:t> τον </a:t>
            </a:r>
            <a:r>
              <a:rPr lang="el-GR" sz="1900" b="1" i="1" dirty="0"/>
              <a:t>Ιανουάριο</a:t>
            </a:r>
            <a:r>
              <a:rPr lang="el-GR" sz="1900" i="1" dirty="0"/>
              <a:t> του</a:t>
            </a:r>
            <a:r>
              <a:rPr lang="en-US" sz="1900" i="1" dirty="0"/>
              <a:t> </a:t>
            </a:r>
            <a:r>
              <a:rPr lang="en-US" sz="1900" b="1" i="1" dirty="0"/>
              <a:t>1995</a:t>
            </a:r>
          </a:p>
          <a:p>
            <a:r>
              <a:rPr lang="el-GR" sz="2300" i="1" dirty="0"/>
              <a:t>Για τα παλαιότερα μηχανήματα </a:t>
            </a:r>
            <a:r>
              <a:rPr lang="en-US" sz="2300" i="1" dirty="0"/>
              <a:t>(</a:t>
            </a:r>
            <a:r>
              <a:rPr lang="el-GR" sz="2300" i="1" dirty="0"/>
              <a:t>πριν το</a:t>
            </a:r>
            <a:r>
              <a:rPr lang="en-US" sz="2300" i="1" dirty="0"/>
              <a:t> 1995) </a:t>
            </a:r>
            <a:r>
              <a:rPr lang="el-GR" sz="2300" i="1" dirty="0"/>
              <a:t>δεν υπάρχει υποχρέωση για σήμανση </a:t>
            </a:r>
            <a:r>
              <a:rPr lang="en-US" sz="2300" i="1" dirty="0"/>
              <a:t>CE</a:t>
            </a:r>
            <a:r>
              <a:rPr lang="el-GR" sz="2300" i="1" dirty="0"/>
              <a:t>,</a:t>
            </a:r>
            <a:r>
              <a:rPr lang="en-US" sz="2300" i="1" dirty="0"/>
              <a:t> </a:t>
            </a:r>
            <a:r>
              <a:rPr lang="el-GR" sz="2300" i="1" dirty="0"/>
              <a:t>ενώ είναι απαραίτητη η κάλυψη των απαιτήσεων του </a:t>
            </a:r>
            <a:r>
              <a:rPr lang="el-GR" sz="2300" b="1" i="1" dirty="0"/>
              <a:t>Παραρτήματος Ι του Π.Δ. 395/94</a:t>
            </a:r>
            <a:endParaRPr lang="en-US" sz="2300" b="1" i="1" dirty="0"/>
          </a:p>
          <a:p>
            <a:r>
              <a:rPr lang="el-GR" sz="2300" i="1" dirty="0"/>
              <a:t>Για νέα μηχανήματα </a:t>
            </a:r>
            <a:r>
              <a:rPr lang="en-US" sz="2300" i="1" dirty="0"/>
              <a:t>(</a:t>
            </a:r>
            <a:r>
              <a:rPr lang="el-GR" sz="2300" i="1" dirty="0"/>
              <a:t>μετά το </a:t>
            </a:r>
            <a:r>
              <a:rPr lang="en-US" sz="2300" i="1" dirty="0"/>
              <a:t>1995) </a:t>
            </a:r>
            <a:r>
              <a:rPr lang="el-GR" sz="2300" i="1" dirty="0"/>
              <a:t>υπάρχει η απαίτηση  για </a:t>
            </a:r>
            <a:r>
              <a:rPr lang="en-US" sz="2300" i="1" dirty="0"/>
              <a:t>CE </a:t>
            </a:r>
            <a:r>
              <a:rPr lang="el-GR" sz="2300" i="1" dirty="0"/>
              <a:t>σύμφωνα με την οδηγία για τα μηχανήματα. </a:t>
            </a:r>
            <a:endParaRPr lang="en-US" sz="2300" i="1" dirty="0"/>
          </a:p>
          <a:p>
            <a:r>
              <a:rPr lang="el-GR" sz="2300" b="1" i="1" dirty="0"/>
              <a:t>Εκτός από τη διαφορά ως προς την τεκμηρίωση </a:t>
            </a:r>
            <a:r>
              <a:rPr lang="el-GR" sz="2300" i="1" dirty="0"/>
              <a:t>η βασική υποχρέωση για τα εγκατεστημένα Μηχανήματα είναι ότι</a:t>
            </a:r>
            <a:r>
              <a:rPr lang="en-US" sz="2300" i="1" dirty="0"/>
              <a:t>:</a:t>
            </a:r>
          </a:p>
          <a:p>
            <a:pPr marL="0" indent="0" algn="ctr">
              <a:buNone/>
            </a:pPr>
            <a:r>
              <a:rPr lang="el-GR" b="1" i="1" dirty="0"/>
              <a:t>Ανεξαρτήτως ηλικίας </a:t>
            </a:r>
            <a:r>
              <a:rPr lang="el-GR" i="1" dirty="0"/>
              <a:t>ενός μηχανήματος αυτό θα πρέπει να είναι </a:t>
            </a:r>
            <a:r>
              <a:rPr lang="el-GR" b="1" i="1" dirty="0"/>
              <a:t>Ασφαλές καθ’ όλη τη διάρκεια λειτουργίας του</a:t>
            </a:r>
            <a:r>
              <a:rPr lang="en-US" b="1" i="1" dirty="0"/>
              <a:t>!</a:t>
            </a:r>
            <a:r>
              <a:rPr lang="en-US" i="1" dirty="0"/>
              <a:t> </a:t>
            </a:r>
          </a:p>
          <a:p>
            <a:endParaRPr lang="en-US" sz="2300" i="1" dirty="0"/>
          </a:p>
          <a:p>
            <a:pPr marL="0" indent="0">
              <a:buNone/>
            </a:pPr>
            <a:endParaRPr lang="el-GR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651177" y="83786"/>
            <a:ext cx="752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Υπάρχοντα Μηχανήματα στα εργοστάσια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D96158-C71B-3636-9592-BEA5960DED1E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C6531-6DCE-5302-FA38-FB1B304E1B2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5515C-115B-B95E-69C0-522F04E6BDA1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2888F-7BE9-5D27-645B-571606391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06557" y="921026"/>
            <a:ext cx="9667460" cy="505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300" i="1" dirty="0"/>
              <a:t>Η εργασία σε μηχανήματα παραγωγής με κινούμενα μέρη εμπεριέχει κινδύνους τραυματισμού</a:t>
            </a:r>
          </a:p>
          <a:p>
            <a:pPr marL="0" indent="0">
              <a:buNone/>
            </a:pPr>
            <a:endParaRPr lang="el-GR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702742" y="48257"/>
            <a:ext cx="1007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Αναγνώριση κινδύνων και εκτίμηση της επικινδυνότητας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05901-5DB5-A4A3-7CD1-FB23322AAE6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45EBE6-0A39-DAE3-70AC-3F217E454DBD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7796-E178-8BC9-AFAC-DCE1CEAF424D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A5700-DFEE-4570-4679-E227795C9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7C5933E-56DC-68B1-10FA-07257E365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720" y="4524305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96F58A2E-989A-A1F2-F4CF-F0618A824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720" y="4026089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Παγίδευση άκρου  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79AF2AE-4E48-55D0-4695-6F4804C5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075" y="4524307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BA1626-7F67-0057-87FE-5890611EC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075" y="4026091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Παγίδευση άκρου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45DE8E-9B55-5921-7BFA-B36251075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-1" r="3365" b="4760"/>
          <a:stretch/>
        </p:blipFill>
        <p:spPr>
          <a:xfrm>
            <a:off x="6117289" y="4804051"/>
            <a:ext cx="1725415" cy="1007587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DFAD8541-917D-4C8C-9EDE-67BA99D7B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906" y="2322297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eck 10">
            <a:extLst>
              <a:ext uri="{FF2B5EF4-FFF2-40B4-BE49-F238E27FC236}">
                <a16:creationId xmlns:a16="http://schemas.microsoft.com/office/drawing/2014/main" id="{5B4AC09C-5BAF-E497-4183-61225999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906" y="1824081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Σύνθλιψη 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F5A0E7-5161-F3AA-7E5C-16EA8EF7D0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754" r="7430" b="6122"/>
          <a:stretch/>
        </p:blipFill>
        <p:spPr>
          <a:xfrm>
            <a:off x="1572061" y="2645206"/>
            <a:ext cx="1775966" cy="882190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C6D36880-DAE4-3695-1AE0-5EC354A0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939" y="2322298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eck 10">
            <a:extLst>
              <a:ext uri="{FF2B5EF4-FFF2-40B4-BE49-F238E27FC236}">
                <a16:creationId xmlns:a16="http://schemas.microsoft.com/office/drawing/2014/main" id="{0FD3E196-D5DE-FBFC-1B2A-F5C933183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939" y="1824082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Διάτμιση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B0F0EE-0F30-B11C-E9F0-8EC5A96ADC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023" r="8925" b="13342"/>
          <a:stretch/>
        </p:blipFill>
        <p:spPr>
          <a:xfrm>
            <a:off x="3933058" y="2593205"/>
            <a:ext cx="1627455" cy="882189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3AB09D1F-4FFD-832D-FF00-925DAAD6F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243" y="2322298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hteck 10">
            <a:extLst>
              <a:ext uri="{FF2B5EF4-FFF2-40B4-BE49-F238E27FC236}">
                <a16:creationId xmlns:a16="http://schemas.microsoft.com/office/drawing/2014/main" id="{0288BB76-0AE2-569B-08AB-2DE536901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243" y="1824082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Κρούση 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203E3A-5872-3586-F5B0-18D6C7B33B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593" t="9611" r="5330" b="5952"/>
          <a:stretch/>
        </p:blipFill>
        <p:spPr>
          <a:xfrm>
            <a:off x="6130540" y="2593205"/>
            <a:ext cx="1770508" cy="882190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2F47E645-D47B-DA78-4308-52A17940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276" y="2327083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eck 10">
            <a:extLst>
              <a:ext uri="{FF2B5EF4-FFF2-40B4-BE49-F238E27FC236}">
                <a16:creationId xmlns:a16="http://schemas.microsoft.com/office/drawing/2014/main" id="{0065939E-C8C3-4986-C92F-8DC5C092C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276" y="1828867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Εμπλοκή  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0DDD3F-708F-7C42-33AB-6E83B668A9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9447" r="3663" b="5869"/>
          <a:stretch/>
        </p:blipFill>
        <p:spPr>
          <a:xfrm>
            <a:off x="8420280" y="2590811"/>
            <a:ext cx="1778112" cy="846196"/>
          </a:xfrm>
          <a:prstGeom prst="rect">
            <a:avLst/>
          </a:prstGeom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5ABA5D34-7C88-1CBA-BBD0-ECF0192A7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983" y="4527626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eck 10">
            <a:extLst>
              <a:ext uri="{FF2B5EF4-FFF2-40B4-BE49-F238E27FC236}">
                <a16:creationId xmlns:a16="http://schemas.microsoft.com/office/drawing/2014/main" id="{4106FC06-645F-C62E-3C6A-5AF4A8901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983" y="4029410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Βαρύτητα 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412D98-3423-D7DD-F99A-749185BD66E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63813" y="4818648"/>
            <a:ext cx="1792460" cy="9918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BCD2A9-F30A-5BA4-7997-F4BED59403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9374" r="3798"/>
          <a:stretch/>
        </p:blipFill>
        <p:spPr>
          <a:xfrm>
            <a:off x="3804127" y="4804051"/>
            <a:ext cx="1756386" cy="1042089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5A3BAA45-3110-DB99-E97D-47B74854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613" y="4524305"/>
            <a:ext cx="2084122" cy="1567078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hteck 10">
            <a:extLst>
              <a:ext uri="{FF2B5EF4-FFF2-40B4-BE49-F238E27FC236}">
                <a16:creationId xmlns:a16="http://schemas.microsoft.com/office/drawing/2014/main" id="{8B765E7C-CC62-5217-A0B4-A17BF07E5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613" y="4026089"/>
            <a:ext cx="2084122" cy="498216"/>
          </a:xfrm>
          <a:prstGeom prst="rect">
            <a:avLst/>
          </a:prstGeom>
          <a:solidFill>
            <a:srgbClr val="879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963" tIns="35981" rIns="71963" bIns="35981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3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Θερμές επιφάνειες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54FDC5-53E2-92A6-F2C4-980F20CAF8E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3845" y="4687265"/>
            <a:ext cx="1658334" cy="10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1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B147F0C9-DD7A-1C1C-D6C1-928A8F014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0" t="5244" r="9157" b="53046"/>
          <a:stretch/>
        </p:blipFill>
        <p:spPr>
          <a:xfrm>
            <a:off x="662689" y="1342313"/>
            <a:ext cx="5521736" cy="1960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0DF57F-DBC7-62DC-9773-A913373BC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9" t="15724" r="53937" b="5882"/>
          <a:stretch/>
        </p:blipFill>
        <p:spPr>
          <a:xfrm>
            <a:off x="7557367" y="1327437"/>
            <a:ext cx="3466516" cy="2451909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33C3CAC4-E132-5236-1EE1-54CB00CC0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23" t="12138" r="9072" b="3587"/>
          <a:stretch/>
        </p:blipFill>
        <p:spPr>
          <a:xfrm>
            <a:off x="7999854" y="3967303"/>
            <a:ext cx="2913454" cy="2141435"/>
          </a:xfrm>
          <a:prstGeom prst="rect">
            <a:avLst/>
          </a:prstGeom>
        </p:spPr>
      </p:pic>
      <p:sp>
        <p:nvSpPr>
          <p:cNvPr id="4" name="Rechteck 37">
            <a:extLst>
              <a:ext uri="{FF2B5EF4-FFF2-40B4-BE49-F238E27FC236}">
                <a16:creationId xmlns:a16="http://schemas.microsoft.com/office/drawing/2014/main" id="{2DA9AD57-A148-EBE5-F1EF-68FA1BA47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161" y="640091"/>
            <a:ext cx="5470839" cy="538625"/>
          </a:xfrm>
          <a:prstGeom prst="rect">
            <a:avLst/>
          </a:prstGeom>
          <a:noFill/>
          <a:ln>
            <a:noFill/>
          </a:ln>
        </p:spPr>
        <p:txBody>
          <a:bodyPr lIns="179906" tIns="35981" rIns="71963" bIns="35981" anchor="ctr"/>
          <a:lstStyle/>
          <a:p>
            <a:pPr marL="0" marR="0" lvl="0" indent="0" algn="just" defTabSz="8885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Παγίδευση άκρου ή ρούχου 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ράουλα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και γρανάζια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7747B2-A469-84FD-41FB-303BF11AD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9" t="55874" r="10542" b="2417"/>
          <a:stretch/>
        </p:blipFill>
        <p:spPr>
          <a:xfrm>
            <a:off x="707932" y="3580578"/>
            <a:ext cx="5424692" cy="1960265"/>
          </a:xfrm>
          <a:prstGeom prst="rect">
            <a:avLst/>
          </a:prstGeom>
        </p:spPr>
      </p:pic>
      <p:sp>
        <p:nvSpPr>
          <p:cNvPr id="6" name="Rechteck 37">
            <a:extLst>
              <a:ext uri="{FF2B5EF4-FFF2-40B4-BE49-F238E27FC236}">
                <a16:creationId xmlns:a16="http://schemas.microsoft.com/office/drawing/2014/main" id="{05F8C831-BF6A-F5FE-E4F1-84F4325CA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1" y="658021"/>
            <a:ext cx="5562124" cy="538625"/>
          </a:xfrm>
          <a:prstGeom prst="rect">
            <a:avLst/>
          </a:prstGeom>
          <a:noFill/>
          <a:ln>
            <a:noFill/>
          </a:ln>
        </p:spPr>
        <p:txBody>
          <a:bodyPr lIns="179906" tIns="35981" rIns="71963" bIns="35981" anchor="ctr"/>
          <a:lstStyle/>
          <a:p>
            <a:pPr marL="0" marR="0" lvl="0" indent="0" algn="ctr" defTabSz="8885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Εμπλοκή άκρου ή ρούχου σε κινούμενο μέρος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47AF8-EB9C-9E65-F6C8-DC4A4C9196E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8076B-777D-F7AF-3679-978292010505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81FDE8-1C64-8EB4-8A34-EE4316FB7B81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CBAA972-C696-A2CC-7421-85E549E45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DC7DC2-953D-D6C0-3C5D-99862693B649}"/>
              </a:ext>
            </a:extLst>
          </p:cNvPr>
          <p:cNvSpPr txBox="1"/>
          <p:nvPr/>
        </p:nvSpPr>
        <p:spPr>
          <a:xfrm>
            <a:off x="658335" y="0"/>
            <a:ext cx="783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Μηχανικοί Κίνδυνοι</a:t>
            </a:r>
          </a:p>
        </p:txBody>
      </p:sp>
    </p:spTree>
    <p:extLst>
      <p:ext uri="{BB962C8B-B14F-4D97-AF65-F5344CB8AC3E}">
        <p14:creationId xmlns:p14="http://schemas.microsoft.com/office/powerpoint/2010/main" val="408696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4" name="Rechteck 37">
            <a:extLst>
              <a:ext uri="{FF2B5EF4-FFF2-40B4-BE49-F238E27FC236}">
                <a16:creationId xmlns:a16="http://schemas.microsoft.com/office/drawing/2014/main" id="{2DA9AD57-A148-EBE5-F1EF-68FA1BA47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39" y="1142590"/>
            <a:ext cx="6091737" cy="538625"/>
          </a:xfrm>
          <a:prstGeom prst="rect">
            <a:avLst/>
          </a:prstGeom>
          <a:noFill/>
          <a:ln>
            <a:noFill/>
          </a:ln>
        </p:spPr>
        <p:txBody>
          <a:bodyPr lIns="179906" tIns="35981" rIns="71963" bIns="35981" anchor="ctr"/>
          <a:lstStyle/>
          <a:p>
            <a:pPr marL="0" marR="0" lvl="0" indent="0" algn="just" defTabSz="88855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Παγίδευση μεταξύ σταθερών και κινούμενων τμημάτων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hteck 37">
            <a:extLst>
              <a:ext uri="{FF2B5EF4-FFF2-40B4-BE49-F238E27FC236}">
                <a16:creationId xmlns:a16="http://schemas.microsoft.com/office/drawing/2014/main" id="{05F8C831-BF6A-F5FE-E4F1-84F4325CA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2" y="1142590"/>
            <a:ext cx="5562124" cy="520696"/>
          </a:xfrm>
          <a:prstGeom prst="rect">
            <a:avLst/>
          </a:prstGeom>
          <a:noFill/>
          <a:ln>
            <a:noFill/>
          </a:ln>
        </p:spPr>
        <p:txBody>
          <a:bodyPr lIns="179906" tIns="35981" rIns="71963" bIns="35981" anchor="ctr"/>
          <a:lstStyle/>
          <a:p>
            <a:pPr marL="0" marR="0" lvl="0" indent="0" algn="ctr" defTabSz="88855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Επαφή μεταξύ τμημάτων μηχανημάτων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B9CBA09-457C-592F-A07C-9C7AF73E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06" y="2005032"/>
            <a:ext cx="5171519" cy="306011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61C819C-52D1-30DD-589A-AB5B87F5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397" y="1801314"/>
            <a:ext cx="5592613" cy="35630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10C87A-E0C2-C2FA-E170-99BE0CD7500B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B49D-1716-9336-A553-B9D969F35AB3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864C49-2B7E-1FF4-2D1F-1390C9486944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D8BC5E8-57A3-BD9E-E357-1C96FB9288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CC7AE-CD56-274E-FA4F-F48594400522}"/>
              </a:ext>
            </a:extLst>
          </p:cNvPr>
          <p:cNvSpPr txBox="1"/>
          <p:nvPr/>
        </p:nvSpPr>
        <p:spPr>
          <a:xfrm>
            <a:off x="658335" y="0"/>
            <a:ext cx="783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Μηχανικοί κίνδυνοι</a:t>
            </a:r>
          </a:p>
        </p:txBody>
      </p:sp>
    </p:spTree>
    <p:extLst>
      <p:ext uri="{BB962C8B-B14F-4D97-AF65-F5344CB8AC3E}">
        <p14:creationId xmlns:p14="http://schemas.microsoft.com/office/powerpoint/2010/main" val="9360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8DD2A2-E76F-1070-E960-FF0E13D99DE4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29BF8B-B636-4607-A092-3283103C4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6"/>
          <a:stretch/>
        </p:blipFill>
        <p:spPr>
          <a:xfrm>
            <a:off x="5701006" y="985516"/>
            <a:ext cx="5259414" cy="5352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70182E-31AC-7119-D22F-F1CF32E04A3D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F66BC-D19A-6944-CF29-F061E0873A8B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CAD7F22-2FC1-C28A-94A4-1DF5F4EE37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D557F-69B5-FB8A-F2F5-C9244F8DC566}"/>
              </a:ext>
            </a:extLst>
          </p:cNvPr>
          <p:cNvSpPr txBox="1"/>
          <p:nvPr/>
        </p:nvSpPr>
        <p:spPr>
          <a:xfrm>
            <a:off x="658335" y="0"/>
            <a:ext cx="783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Μηχανικοί κίνδυνοι</a:t>
            </a:r>
          </a:p>
        </p:txBody>
      </p:sp>
      <p:sp>
        <p:nvSpPr>
          <p:cNvPr id="4" name="Rechteck 37">
            <a:extLst>
              <a:ext uri="{FF2B5EF4-FFF2-40B4-BE49-F238E27FC236}">
                <a16:creationId xmlns:a16="http://schemas.microsoft.com/office/drawing/2014/main" id="{DBEF39CE-47B0-EF8E-C38E-20BEC2061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917" y="543391"/>
            <a:ext cx="5562124" cy="520696"/>
          </a:xfrm>
          <a:prstGeom prst="rect">
            <a:avLst/>
          </a:prstGeom>
          <a:noFill/>
          <a:ln>
            <a:noFill/>
          </a:ln>
        </p:spPr>
        <p:txBody>
          <a:bodyPr lIns="179906" tIns="35981" rIns="71963" bIns="35981" anchor="ctr"/>
          <a:lstStyle/>
          <a:p>
            <a:pPr marL="0" marR="0" lvl="0" indent="0" algn="ctr" defTabSz="88855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Σύνθλιψη Κρούση από κινούμενα μέρη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70C0A-FA51-CA7D-0D87-89E59F690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59"/>
          <a:stretch/>
        </p:blipFill>
        <p:spPr>
          <a:xfrm>
            <a:off x="785519" y="991814"/>
            <a:ext cx="4683847" cy="53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DCB7279-C426-FA29-3073-271B4BBE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9" y="2184453"/>
            <a:ext cx="5351271" cy="338122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A34BEA3-6E1A-F4EB-211D-D79604BA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218" y="2074241"/>
            <a:ext cx="5119480" cy="4066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F4911B-E7E3-34CC-1C6A-849ADC1934C6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58EA2-E0B8-D990-14EB-4A095EADABA1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49372-37BF-D3F6-E7F0-4624CCD38311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6A88488-B630-282B-5BCB-D8AB455F9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DA1BA3-6DD7-21E4-5BCD-4D2444E536AD}"/>
              </a:ext>
            </a:extLst>
          </p:cNvPr>
          <p:cNvSpPr txBox="1"/>
          <p:nvPr/>
        </p:nvSpPr>
        <p:spPr>
          <a:xfrm>
            <a:off x="658334" y="0"/>
            <a:ext cx="103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Εφαρμογή προφυλακτήρων για την κάλυψη κινούμενων τμημάτων</a:t>
            </a:r>
          </a:p>
        </p:txBody>
      </p:sp>
    </p:spTree>
    <p:extLst>
      <p:ext uri="{BB962C8B-B14F-4D97-AF65-F5344CB8AC3E}">
        <p14:creationId xmlns:p14="http://schemas.microsoft.com/office/powerpoint/2010/main" val="282086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0F218EF-3087-0A2D-0957-6FB6C3AA6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" t="6740" r="64120"/>
          <a:stretch/>
        </p:blipFill>
        <p:spPr>
          <a:xfrm>
            <a:off x="1696694" y="1782848"/>
            <a:ext cx="2802032" cy="25275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695D25D-800F-ADC4-BC04-03146AD4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73"/>
          <a:stretch/>
        </p:blipFill>
        <p:spPr>
          <a:xfrm>
            <a:off x="1803216" y="3910155"/>
            <a:ext cx="2905588" cy="250781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4A3B561-C09F-EDA5-6A04-9B1A22AD1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" r="69558"/>
          <a:stretch/>
        </p:blipFill>
        <p:spPr>
          <a:xfrm>
            <a:off x="6823248" y="1782848"/>
            <a:ext cx="1565795" cy="209558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9D5BFC-0838-74CA-694F-109030936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0" r="33228"/>
          <a:stretch/>
        </p:blipFill>
        <p:spPr>
          <a:xfrm>
            <a:off x="10256655" y="1798684"/>
            <a:ext cx="1860956" cy="224043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84CE9A4-5BFF-D94B-CDC3-EA8704406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71" r="1"/>
          <a:stretch/>
        </p:blipFill>
        <p:spPr>
          <a:xfrm>
            <a:off x="8495627" y="1798681"/>
            <a:ext cx="1582748" cy="224043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3257093-A99E-6784-C94C-5F3947792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277" y="3688542"/>
            <a:ext cx="2905588" cy="27022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D570A5-5618-56AE-D0F0-B5D1BEFCF709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FA8E3-6F3E-30B2-59C3-2672D498E87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06A299-DC5C-F1DA-A766-2582218DC63B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CF4FD86-8194-5D70-CDD2-58E2F9BEA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pic>
        <p:nvPicPr>
          <p:cNvPr id="17" name="Εικόνα 2">
            <a:extLst>
              <a:ext uri="{FF2B5EF4-FFF2-40B4-BE49-F238E27FC236}">
                <a16:creationId xmlns:a16="http://schemas.microsoft.com/office/drawing/2014/main" id="{48329E03-9EAB-BBA3-76F7-35A23C3A9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" t="6740" r="64120"/>
          <a:stretch/>
        </p:blipFill>
        <p:spPr>
          <a:xfrm>
            <a:off x="1636741" y="1432270"/>
            <a:ext cx="2802032" cy="2527587"/>
          </a:xfrm>
          <a:prstGeom prst="rect">
            <a:avLst/>
          </a:prstGeom>
        </p:spPr>
      </p:pic>
      <p:pic>
        <p:nvPicPr>
          <p:cNvPr id="18" name="Εικόνα 9">
            <a:extLst>
              <a:ext uri="{FF2B5EF4-FFF2-40B4-BE49-F238E27FC236}">
                <a16:creationId xmlns:a16="http://schemas.microsoft.com/office/drawing/2014/main" id="{B72B6728-770B-0204-A4D6-337E9A5E5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" r="69558"/>
          <a:stretch/>
        </p:blipFill>
        <p:spPr>
          <a:xfrm>
            <a:off x="6763295" y="1432270"/>
            <a:ext cx="1565795" cy="2095583"/>
          </a:xfrm>
          <a:prstGeom prst="rect">
            <a:avLst/>
          </a:prstGeom>
        </p:spPr>
      </p:pic>
      <p:pic>
        <p:nvPicPr>
          <p:cNvPr id="19" name="Εικόνα 10">
            <a:extLst>
              <a:ext uri="{FF2B5EF4-FFF2-40B4-BE49-F238E27FC236}">
                <a16:creationId xmlns:a16="http://schemas.microsoft.com/office/drawing/2014/main" id="{B197283D-BF18-D419-6F90-8BE3CD07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0" r="33228"/>
          <a:stretch/>
        </p:blipFill>
        <p:spPr>
          <a:xfrm>
            <a:off x="10196702" y="1448106"/>
            <a:ext cx="1860956" cy="2240436"/>
          </a:xfrm>
          <a:prstGeom prst="rect">
            <a:avLst/>
          </a:prstGeom>
        </p:spPr>
      </p:pic>
      <p:pic>
        <p:nvPicPr>
          <p:cNvPr id="20" name="Εικόνα 11">
            <a:extLst>
              <a:ext uri="{FF2B5EF4-FFF2-40B4-BE49-F238E27FC236}">
                <a16:creationId xmlns:a16="http://schemas.microsoft.com/office/drawing/2014/main" id="{BA327816-7EB5-B3BE-213B-CB73452B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71" r="1"/>
          <a:stretch/>
        </p:blipFill>
        <p:spPr>
          <a:xfrm>
            <a:off x="8435674" y="1448103"/>
            <a:ext cx="1582748" cy="224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FF65C-3489-3240-0BB0-CE39B270996E}"/>
              </a:ext>
            </a:extLst>
          </p:cNvPr>
          <p:cNvSpPr txBox="1"/>
          <p:nvPr/>
        </p:nvSpPr>
        <p:spPr>
          <a:xfrm>
            <a:off x="658334" y="0"/>
            <a:ext cx="103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Εφαρμογή προφυλακτήρων για την κάλυψη κινούμενων τμημάτων</a:t>
            </a:r>
          </a:p>
        </p:txBody>
      </p:sp>
    </p:spTree>
    <p:extLst>
      <p:ext uri="{BB962C8B-B14F-4D97-AF65-F5344CB8AC3E}">
        <p14:creationId xmlns:p14="http://schemas.microsoft.com/office/powerpoint/2010/main" val="119898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3727427-D8B7-4934-8FF7-4FFAC7EF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38" y="1151831"/>
            <a:ext cx="3061880" cy="473962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C73FA05-0CB6-9E42-598F-8926E574B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811" y="1355834"/>
            <a:ext cx="4751002" cy="4562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6E0241-1FD4-F8BC-25B2-2988DA022B73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705681-84F6-605C-020C-ABC7BA5F397A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90EF3-A36D-96D3-EBC2-4B5CA4708159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68ABA33-1EAE-E29B-F7DA-26CA141C30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A9CB68-D7E3-BF5E-3700-D269DFD2FB7C}"/>
              </a:ext>
            </a:extLst>
          </p:cNvPr>
          <p:cNvSpPr txBox="1"/>
          <p:nvPr/>
        </p:nvSpPr>
        <p:spPr>
          <a:xfrm>
            <a:off x="658334" y="0"/>
            <a:ext cx="1046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Ανοιγόμενοι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Προφυλακτήρες με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μανδαλώσεις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αυτοματισμού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1F953-F88C-3859-2161-1BC3FDED8F04}"/>
              </a:ext>
            </a:extLst>
          </p:cNvPr>
          <p:cNvSpPr txBox="1"/>
          <p:nvPr/>
        </p:nvSpPr>
        <p:spPr>
          <a:xfrm>
            <a:off x="6096000" y="1490870"/>
            <a:ext cx="11794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Αισθητήρας κίνησης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DC66B-67FD-5FAF-9E1E-F999DCF0853B}"/>
              </a:ext>
            </a:extLst>
          </p:cNvPr>
          <p:cNvSpPr txBox="1"/>
          <p:nvPr/>
        </p:nvSpPr>
        <p:spPr>
          <a:xfrm>
            <a:off x="10764063" y="3769644"/>
            <a:ext cx="12935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Κλειδωμένη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μανδάλωση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31DA3-E6E9-5813-CCD7-2852F7A1A626}"/>
              </a:ext>
            </a:extLst>
          </p:cNvPr>
          <p:cNvSpPr txBox="1"/>
          <p:nvPr/>
        </p:nvSpPr>
        <p:spPr>
          <a:xfrm>
            <a:off x="3346175" y="2859315"/>
            <a:ext cx="1119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Μανδάλωση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αυτοματισμού</a:t>
            </a:r>
          </a:p>
        </p:txBody>
      </p:sp>
    </p:spTree>
    <p:extLst>
      <p:ext uri="{BB962C8B-B14F-4D97-AF65-F5344CB8AC3E}">
        <p14:creationId xmlns:p14="http://schemas.microsoft.com/office/powerpoint/2010/main" val="141928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9AA79D9-BB46-4EDE-BF73-EF2D0D509252}"/>
              </a:ext>
            </a:extLst>
          </p:cNvPr>
          <p:cNvSpPr/>
          <p:nvPr/>
        </p:nvSpPr>
        <p:spPr>
          <a:xfrm rot="5400000">
            <a:off x="5368158" y="4790661"/>
            <a:ext cx="516835" cy="1378226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5224C0E-2F99-42F5-A5DB-AE606DC19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91" b="11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3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1061965" y="6408608"/>
            <a:ext cx="1763082" cy="2590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4EDF-D22D-4EB6-A652-652D73065F46}" type="slidenum"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145EA1-1B24-EDD2-59B3-0D6A23DC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4" y="1892189"/>
            <a:ext cx="5563928" cy="465771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4781D5A-1856-BA21-C21D-5007AEBF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75" y="2291990"/>
            <a:ext cx="5370674" cy="3848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3EDCB3-F091-41B2-B656-57DE3135FA98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17302-0D8F-672F-D0B8-1E971EAB9C4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30F130-7E27-F33F-FDEB-23ADB1FE7E3B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76ADFB8-31A4-0DCF-5871-6ECAF73FF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011786" y="6184346"/>
            <a:ext cx="1180214" cy="30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03A1CE-59F3-1674-4DDB-947B60CADD28}"/>
              </a:ext>
            </a:extLst>
          </p:cNvPr>
          <p:cNvSpPr txBox="1"/>
          <p:nvPr/>
        </p:nvSpPr>
        <p:spPr>
          <a:xfrm>
            <a:off x="658334" y="0"/>
            <a:ext cx="103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Εφαρμογή προφυλακτήρων για την κάλυψη κινούμενων τμημάτων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E5E97-B4C4-C372-98DB-61A8A106E803}"/>
              </a:ext>
            </a:extLst>
          </p:cNvPr>
          <p:cNvSpPr txBox="1"/>
          <p:nvPr/>
        </p:nvSpPr>
        <p:spPr>
          <a:xfrm>
            <a:off x="2584174" y="2524540"/>
            <a:ext cx="11794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Διαφανές τούνελ</a:t>
            </a:r>
          </a:p>
        </p:txBody>
      </p:sp>
    </p:spTree>
    <p:extLst>
      <p:ext uri="{BB962C8B-B14F-4D97-AF65-F5344CB8AC3E}">
        <p14:creationId xmlns:p14="http://schemas.microsoft.com/office/powerpoint/2010/main" val="15314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651177" y="83786"/>
            <a:ext cx="752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Μετά την εγκατάσταση του μηχανήματος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D96158-C71B-3636-9592-BEA5960DED1E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C6531-6DCE-5302-FA38-FB1B304E1B2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5515C-115B-B95E-69C0-522F04E6BDA1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E7FF16-54BC-B651-83BB-C9DBA44D7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654" y="3336704"/>
            <a:ext cx="7971169" cy="2675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Διατήρηση αρχικού επιπέδου ασφάλειας των μηχανημάτων </a:t>
            </a:r>
          </a:p>
          <a:p>
            <a:r>
              <a:rPr lang="el-GR" sz="2000" dirty="0"/>
              <a:t>Ανάθεση καθηκόντων στο προσωπικό για το χειρισμό και τη συντήρηση</a:t>
            </a:r>
          </a:p>
          <a:p>
            <a:r>
              <a:rPr lang="el-GR" sz="2000" dirty="0"/>
              <a:t>Εκπαίδευση προσωπικού </a:t>
            </a:r>
            <a:endParaRPr lang="el-GR" sz="2300" dirty="0"/>
          </a:p>
          <a:p>
            <a:r>
              <a:rPr lang="el-GR" sz="2000" dirty="0"/>
              <a:t>Οδηγίες ασφαλούς χειρισμού και συντήρησης (</a:t>
            </a:r>
            <a:r>
              <a:rPr lang="en-US" sz="2000" dirty="0"/>
              <a:t>LOTOTO)</a:t>
            </a:r>
            <a:endParaRPr lang="el-GR" sz="2000" dirty="0"/>
          </a:p>
          <a:p>
            <a:r>
              <a:rPr lang="el-GR" sz="2000" b="1" dirty="0">
                <a:solidFill>
                  <a:srgbClr val="FF0000"/>
                </a:solidFill>
              </a:rPr>
              <a:t>Αξιοπιστία προστατευτικών διατάξεων αυτοματισμού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l-GR" sz="2000" b="1" dirty="0">
                <a:solidFill>
                  <a:srgbClr val="FF0000"/>
                </a:solidFill>
              </a:rPr>
              <a:t>και περιοδικός έλεγχος αυτών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AF6A1-8760-6617-4F6D-A22C3BCCEE06}"/>
              </a:ext>
            </a:extLst>
          </p:cNvPr>
          <p:cNvGrpSpPr/>
          <p:nvPr/>
        </p:nvGrpSpPr>
        <p:grpSpPr>
          <a:xfrm>
            <a:off x="2221563" y="1433063"/>
            <a:ext cx="7029974" cy="1936822"/>
            <a:chOff x="460195" y="2954216"/>
            <a:chExt cx="8273370" cy="32438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D73178-C83D-24CE-2977-F03BF8163901}"/>
                </a:ext>
              </a:extLst>
            </p:cNvPr>
            <p:cNvSpPr/>
            <p:nvPr/>
          </p:nvSpPr>
          <p:spPr>
            <a:xfrm>
              <a:off x="460195" y="2954216"/>
              <a:ext cx="1573824" cy="232117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23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59A46E-EBF1-2F9F-949A-9CB95B8D025C}"/>
                </a:ext>
              </a:extLst>
            </p:cNvPr>
            <p:cNvSpPr/>
            <p:nvPr/>
          </p:nvSpPr>
          <p:spPr>
            <a:xfrm>
              <a:off x="2693377" y="2954216"/>
              <a:ext cx="1573824" cy="232117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23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79A2DC3-ED90-A6A4-FDC4-6DC7A37E0C97}"/>
                </a:ext>
              </a:extLst>
            </p:cNvPr>
            <p:cNvSpPr/>
            <p:nvPr/>
          </p:nvSpPr>
          <p:spPr>
            <a:xfrm>
              <a:off x="4926559" y="2954216"/>
              <a:ext cx="1573824" cy="232117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23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867506-AF86-E375-EB06-8EA8F5D1FDC4}"/>
                </a:ext>
              </a:extLst>
            </p:cNvPr>
            <p:cNvSpPr/>
            <p:nvPr/>
          </p:nvSpPr>
          <p:spPr>
            <a:xfrm>
              <a:off x="7159741" y="2954216"/>
              <a:ext cx="1573824" cy="232117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23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AFE696-5941-EB58-8EF0-B18311C5EA24}"/>
                </a:ext>
              </a:extLst>
            </p:cNvPr>
            <p:cNvCxnSpPr>
              <a:stCxn id="11" idx="6"/>
              <a:endCxn id="13" idx="2"/>
            </p:cNvCxnSpPr>
            <p:nvPr/>
          </p:nvCxnSpPr>
          <p:spPr>
            <a:xfrm>
              <a:off x="2034019" y="4114801"/>
              <a:ext cx="659358" cy="0"/>
            </a:xfrm>
            <a:prstGeom prst="straightConnector1">
              <a:avLst/>
            </a:prstGeom>
            <a:ln w="28575">
              <a:solidFill>
                <a:srgbClr val="323F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0EDAC0-0FE6-A7B3-DDB7-867DD2009B16}"/>
                </a:ext>
              </a:extLst>
            </p:cNvPr>
            <p:cNvCxnSpPr>
              <a:stCxn id="13" idx="6"/>
              <a:endCxn id="14" idx="2"/>
            </p:cNvCxnSpPr>
            <p:nvPr/>
          </p:nvCxnSpPr>
          <p:spPr>
            <a:xfrm>
              <a:off x="4267201" y="4114801"/>
              <a:ext cx="659358" cy="0"/>
            </a:xfrm>
            <a:prstGeom prst="straightConnector1">
              <a:avLst/>
            </a:prstGeom>
            <a:ln w="28575">
              <a:solidFill>
                <a:srgbClr val="323F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77310E0-E3FD-00E7-DA62-C868EE4EC588}"/>
                </a:ext>
              </a:extLst>
            </p:cNvPr>
            <p:cNvCxnSpPr>
              <a:stCxn id="14" idx="6"/>
              <a:endCxn id="15" idx="2"/>
            </p:cNvCxnSpPr>
            <p:nvPr/>
          </p:nvCxnSpPr>
          <p:spPr>
            <a:xfrm>
              <a:off x="6500383" y="4114801"/>
              <a:ext cx="659358" cy="0"/>
            </a:xfrm>
            <a:prstGeom prst="straightConnector1">
              <a:avLst/>
            </a:prstGeom>
            <a:ln w="28575">
              <a:solidFill>
                <a:srgbClr val="323F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C6E704-A9B7-A712-2420-6A0A5DCE5842}"/>
                </a:ext>
              </a:extLst>
            </p:cNvPr>
            <p:cNvSpPr txBox="1"/>
            <p:nvPr/>
          </p:nvSpPr>
          <p:spPr>
            <a:xfrm>
              <a:off x="571598" y="5563354"/>
              <a:ext cx="1351020" cy="46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i="1" dirty="0">
                  <a:solidFill>
                    <a:schemeClr val="bg2">
                      <a:lumMod val="25000"/>
                    </a:schemeClr>
                  </a:solidFill>
                </a:rPr>
                <a:t>σχεδιασμός</a:t>
              </a:r>
              <a:endParaRPr lang="en-GB" sz="1200" b="1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E24679-90F0-090E-2DCB-D06B7BC01202}"/>
                </a:ext>
              </a:extLst>
            </p:cNvPr>
            <p:cNvSpPr txBox="1"/>
            <p:nvPr/>
          </p:nvSpPr>
          <p:spPr>
            <a:xfrm>
              <a:off x="2749078" y="5424855"/>
              <a:ext cx="1462422" cy="77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i="1" dirty="0">
                  <a:solidFill>
                    <a:schemeClr val="bg2">
                      <a:lumMod val="25000"/>
                    </a:schemeClr>
                  </a:solidFill>
                </a:rPr>
                <a:t>εφαρμογή &amp; εγκατάσταση</a:t>
              </a:r>
              <a:endParaRPr lang="en-GB" sz="1200" b="1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EEABA0-B7DD-EFD8-5D7C-1418B22C3E8D}"/>
                </a:ext>
              </a:extLst>
            </p:cNvPr>
            <p:cNvSpPr txBox="1"/>
            <p:nvPr/>
          </p:nvSpPr>
          <p:spPr>
            <a:xfrm>
              <a:off x="4982260" y="5563354"/>
              <a:ext cx="1462422" cy="46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i="1" dirty="0">
                  <a:solidFill>
                    <a:schemeClr val="bg2">
                      <a:lumMod val="25000"/>
                    </a:schemeClr>
                  </a:solidFill>
                </a:rPr>
                <a:t>λειτουργία</a:t>
              </a:r>
              <a:endParaRPr lang="en-GB" sz="1200" b="1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3B658F-B779-9C9D-00EE-779EF807D076}"/>
                </a:ext>
              </a:extLst>
            </p:cNvPr>
            <p:cNvSpPr txBox="1"/>
            <p:nvPr/>
          </p:nvSpPr>
          <p:spPr>
            <a:xfrm>
              <a:off x="7215441" y="5563354"/>
              <a:ext cx="1462422" cy="46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i="1" dirty="0">
                  <a:solidFill>
                    <a:schemeClr val="bg2">
                      <a:lumMod val="25000"/>
                    </a:schemeClr>
                  </a:solidFill>
                </a:rPr>
                <a:t>συντήρηση</a:t>
              </a:r>
              <a:endParaRPr lang="en-GB" sz="1200" b="1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BA9E3A-3C3B-B508-582E-2A363076B4C6}"/>
              </a:ext>
            </a:extLst>
          </p:cNvPr>
          <p:cNvSpPr txBox="1"/>
          <p:nvPr/>
        </p:nvSpPr>
        <p:spPr>
          <a:xfrm>
            <a:off x="2229952" y="929182"/>
            <a:ext cx="684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Ασφάλεια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όλο τον κύκλο Ζωής του μηχανήματος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CA49E-CCAE-A1EB-FF72-0ECB3CEA65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3" y="81981"/>
            <a:ext cx="9633964" cy="64380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7886700" cy="764129"/>
          </a:xfrm>
        </p:spPr>
        <p:txBody>
          <a:bodyPr>
            <a:norm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Risk Assessment and Risk Reduction Measures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CDA29-1B76-3925-7D67-2152DC9753C4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D1A81-CA91-A163-BC01-54E1F9A0DFCD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F2D9-8027-9836-D5E7-85B819C6F0DA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E5BEE-C628-9A2E-FF39-FFE7B1B05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651177" y="83786"/>
            <a:ext cx="981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Καθορισμός του επιπέδου αξιοπιστίας αυτοματισμού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D96158-C71B-3636-9592-BEA5960DED1E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C6531-6DCE-5302-FA38-FB1B304E1B2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5515C-115B-B95E-69C0-522F04E6BDA1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1D61C1B-88A7-412D-6F74-CCEC33962310}"/>
              </a:ext>
            </a:extLst>
          </p:cNvPr>
          <p:cNvSpPr/>
          <p:nvPr/>
        </p:nvSpPr>
        <p:spPr>
          <a:xfrm>
            <a:off x="5896342" y="1404083"/>
            <a:ext cx="975360" cy="4419600"/>
          </a:xfrm>
          <a:prstGeom prst="triangle">
            <a:avLst>
              <a:gd name="adj" fmla="val 48438"/>
            </a:avLst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355D5A-4200-80E0-CCDC-73AF25619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21" y="563632"/>
            <a:ext cx="5547841" cy="57307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328445-9094-AEA1-0FDF-28919623E2C9}"/>
              </a:ext>
            </a:extLst>
          </p:cNvPr>
          <p:cNvSpPr txBox="1"/>
          <p:nvPr/>
        </p:nvSpPr>
        <p:spPr>
          <a:xfrm>
            <a:off x="1168012" y="3158969"/>
            <a:ext cx="1493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σημείο έναρξης για τη μείωση της επικινδυνότητας</a:t>
            </a:r>
            <a:endParaRPr lang="en-GB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ACB4B4-2BF6-2C39-B673-8038805502FA}"/>
              </a:ext>
            </a:extLst>
          </p:cNvPr>
          <p:cNvSpPr txBox="1"/>
          <p:nvPr/>
        </p:nvSpPr>
        <p:spPr>
          <a:xfrm>
            <a:off x="5641072" y="823698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i="1" dirty="0"/>
              <a:t>χαμηλή επικινδυνότητα</a:t>
            </a:r>
            <a:endParaRPr lang="en-GB" sz="14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4AD637-3AC9-C989-378C-A2CBE68EC4CC}"/>
              </a:ext>
            </a:extLst>
          </p:cNvPr>
          <p:cNvSpPr txBox="1"/>
          <p:nvPr/>
        </p:nvSpPr>
        <p:spPr>
          <a:xfrm>
            <a:off x="5641072" y="58236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i="1" dirty="0"/>
              <a:t>υψηλή</a:t>
            </a:r>
          </a:p>
          <a:p>
            <a:pPr algn="ctr"/>
            <a:r>
              <a:rPr lang="el-GR" sz="1400" i="1" dirty="0"/>
              <a:t>επικινδυνότητα</a:t>
            </a:r>
            <a:endParaRPr lang="en-GB" sz="1400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48C98A-00C6-2A0B-9BED-85E8E9C18E23}"/>
              </a:ext>
            </a:extLst>
          </p:cNvPr>
          <p:cNvSpPr/>
          <p:nvPr/>
        </p:nvSpPr>
        <p:spPr>
          <a:xfrm>
            <a:off x="3027096" y="1676276"/>
            <a:ext cx="982934" cy="3461770"/>
          </a:xfrm>
          <a:prstGeom prst="rect">
            <a:avLst/>
          </a:prstGeom>
          <a:solidFill>
            <a:srgbClr val="323F4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59A57A-C49F-1861-5E04-09E5D94062DC}"/>
              </a:ext>
            </a:extLst>
          </p:cNvPr>
          <p:cNvSpPr/>
          <p:nvPr/>
        </p:nvSpPr>
        <p:spPr>
          <a:xfrm>
            <a:off x="4056377" y="1127980"/>
            <a:ext cx="982934" cy="4590287"/>
          </a:xfrm>
          <a:prstGeom prst="rect">
            <a:avLst/>
          </a:prstGeom>
          <a:solidFill>
            <a:srgbClr val="323F4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0B9FA-0B0D-A063-640C-CCD6A30D6A2E}"/>
              </a:ext>
            </a:extLst>
          </p:cNvPr>
          <p:cNvSpPr/>
          <p:nvPr/>
        </p:nvSpPr>
        <p:spPr>
          <a:xfrm>
            <a:off x="5052789" y="997815"/>
            <a:ext cx="843553" cy="4987153"/>
          </a:xfrm>
          <a:prstGeom prst="rect">
            <a:avLst/>
          </a:prstGeom>
          <a:solidFill>
            <a:srgbClr val="323F4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5AD67B-B08A-642A-49AA-2C084C888906}"/>
              </a:ext>
            </a:extLst>
          </p:cNvPr>
          <p:cNvSpPr txBox="1"/>
          <p:nvPr/>
        </p:nvSpPr>
        <p:spPr>
          <a:xfrm>
            <a:off x="8464071" y="1381626"/>
            <a:ext cx="138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σοβαρότητα</a:t>
            </a:r>
            <a:endParaRPr lang="en-GB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B8E8F3-DAFF-681D-217C-2A7DFE9496F5}"/>
              </a:ext>
            </a:extLst>
          </p:cNvPr>
          <p:cNvSpPr txBox="1"/>
          <p:nvPr/>
        </p:nvSpPr>
        <p:spPr>
          <a:xfrm>
            <a:off x="8224520" y="2637667"/>
            <a:ext cx="185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συχνότητα και διάρκεια έκθεσης σε κίνδυνο</a:t>
            </a:r>
            <a:endParaRPr lang="en-GB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616010-B98D-58B5-977B-D17198385495}"/>
              </a:ext>
            </a:extLst>
          </p:cNvPr>
          <p:cNvSpPr txBox="1"/>
          <p:nvPr/>
        </p:nvSpPr>
        <p:spPr>
          <a:xfrm>
            <a:off x="8224521" y="4447707"/>
            <a:ext cx="185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δυνατότητα αποφυγής κινδύνου</a:t>
            </a:r>
            <a:endParaRPr lang="en-GB" i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964C968-F43B-4735-D641-B537AE6D98D2}"/>
              </a:ext>
            </a:extLst>
          </p:cNvPr>
          <p:cNvCxnSpPr/>
          <p:nvPr/>
        </p:nvCxnSpPr>
        <p:spPr>
          <a:xfrm>
            <a:off x="2749190" y="3451862"/>
            <a:ext cx="379090" cy="3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FC3BA6-909C-8DA0-3EE5-4FA7408E7938}"/>
              </a:ext>
            </a:extLst>
          </p:cNvPr>
          <p:cNvCxnSpPr/>
          <p:nvPr/>
        </p:nvCxnSpPr>
        <p:spPr>
          <a:xfrm>
            <a:off x="3116642" y="3451863"/>
            <a:ext cx="11025" cy="1077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2F7A55-212E-AFDF-DC05-102C0BB9893B}"/>
              </a:ext>
            </a:extLst>
          </p:cNvPr>
          <p:cNvCxnSpPr/>
          <p:nvPr/>
        </p:nvCxnSpPr>
        <p:spPr>
          <a:xfrm>
            <a:off x="3116642" y="4529548"/>
            <a:ext cx="1354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54928C0-2538-DEF4-EDE8-D053472CA0AB}"/>
              </a:ext>
            </a:extLst>
          </p:cNvPr>
          <p:cNvSpPr/>
          <p:nvPr/>
        </p:nvSpPr>
        <p:spPr>
          <a:xfrm>
            <a:off x="3248392" y="4335238"/>
            <a:ext cx="480060" cy="487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36348F-A882-79D7-90E2-B8D77484FA3E}"/>
              </a:ext>
            </a:extLst>
          </p:cNvPr>
          <p:cNvCxnSpPr/>
          <p:nvPr/>
        </p:nvCxnSpPr>
        <p:spPr>
          <a:xfrm>
            <a:off x="3728452" y="4529548"/>
            <a:ext cx="169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98E73F-F406-586E-A39C-2D8D252DE653}"/>
              </a:ext>
            </a:extLst>
          </p:cNvPr>
          <p:cNvCxnSpPr/>
          <p:nvPr/>
        </p:nvCxnSpPr>
        <p:spPr>
          <a:xfrm flipV="1">
            <a:off x="3897635" y="3990705"/>
            <a:ext cx="0" cy="538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90A0AC6-7980-E840-151C-D23FDC71839B}"/>
              </a:ext>
            </a:extLst>
          </p:cNvPr>
          <p:cNvCxnSpPr/>
          <p:nvPr/>
        </p:nvCxnSpPr>
        <p:spPr>
          <a:xfrm>
            <a:off x="3897635" y="3990705"/>
            <a:ext cx="35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3FCCAE2-97B1-6ECD-ECBD-85784E2B449E}"/>
              </a:ext>
            </a:extLst>
          </p:cNvPr>
          <p:cNvSpPr/>
          <p:nvPr/>
        </p:nvSpPr>
        <p:spPr>
          <a:xfrm>
            <a:off x="4250422" y="3733258"/>
            <a:ext cx="476250" cy="483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4360F6E-E602-7AF0-6BF3-ADEFA4617A1C}"/>
              </a:ext>
            </a:extLst>
          </p:cNvPr>
          <p:cNvCxnSpPr/>
          <p:nvPr/>
        </p:nvCxnSpPr>
        <p:spPr>
          <a:xfrm>
            <a:off x="4726672" y="3992882"/>
            <a:ext cx="239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EC10E0-9278-67A8-7C57-628698685C6E}"/>
              </a:ext>
            </a:extLst>
          </p:cNvPr>
          <p:cNvCxnSpPr/>
          <p:nvPr/>
        </p:nvCxnSpPr>
        <p:spPr>
          <a:xfrm>
            <a:off x="4966702" y="3990705"/>
            <a:ext cx="0" cy="3445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1A644F-FDA1-2295-A140-75EFD6248E6A}"/>
              </a:ext>
            </a:extLst>
          </p:cNvPr>
          <p:cNvCxnSpPr/>
          <p:nvPr/>
        </p:nvCxnSpPr>
        <p:spPr>
          <a:xfrm>
            <a:off x="4966222" y="4335238"/>
            <a:ext cx="24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93EAC66-43DA-B8C5-66EE-015E0F55DB31}"/>
              </a:ext>
            </a:extLst>
          </p:cNvPr>
          <p:cNvSpPr/>
          <p:nvPr/>
        </p:nvSpPr>
        <p:spPr>
          <a:xfrm>
            <a:off x="5214352" y="4110448"/>
            <a:ext cx="476250" cy="468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8A535840-A5B0-8DF6-D9DC-E897F208EA1C}"/>
              </a:ext>
            </a:extLst>
          </p:cNvPr>
          <p:cNvSpPr/>
          <p:nvPr/>
        </p:nvSpPr>
        <p:spPr>
          <a:xfrm rot="5400000">
            <a:off x="6951393" y="4206828"/>
            <a:ext cx="194753" cy="261082"/>
          </a:xfrm>
          <a:prstGeom prst="triangle">
            <a:avLst>
              <a:gd name="adj" fmla="val 450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0CF9FB-2F00-A2D0-CF7C-193CD11DBFF4}"/>
              </a:ext>
            </a:extLst>
          </p:cNvPr>
          <p:cNvCxnSpPr>
            <a:endCxn id="46" idx="3"/>
          </p:cNvCxnSpPr>
          <p:nvPr/>
        </p:nvCxnSpPr>
        <p:spPr>
          <a:xfrm flipV="1">
            <a:off x="5716988" y="4327803"/>
            <a:ext cx="1201241" cy="7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A713913-5F36-B084-E781-7D6FC2BDBD7A}"/>
              </a:ext>
            </a:extLst>
          </p:cNvPr>
          <p:cNvSpPr/>
          <p:nvPr/>
        </p:nvSpPr>
        <p:spPr>
          <a:xfrm>
            <a:off x="7179311" y="4110448"/>
            <a:ext cx="484871" cy="112855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4E4C6-3BD1-B7A9-FA8C-C755EA6AC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3" grpId="0"/>
      <p:bldP spid="37" grpId="0" animBg="1"/>
      <p:bldP spid="41" grpId="0" animBg="1"/>
      <p:bldP spid="45" grpId="0" animBg="1"/>
      <p:bldP spid="46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47346"/>
            <a:ext cx="9144000" cy="611065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1490" y="-16670"/>
            <a:ext cx="7886700" cy="764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Εφαρμογή μέτρων μείωσης του κινδύνου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BAAC8-F667-DAB1-9E53-1EC56288ABF8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BA899-8688-1C6C-FDA0-8F2E872164FF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D1BA98-4103-184B-0547-D75BA1E05C28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9C047B-2CA8-5FAC-0788-37BEBE1DC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8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47346"/>
            <a:ext cx="9144000" cy="6110654"/>
          </a:xfrm>
          <a:prstGeom prst="rect">
            <a:avLst/>
          </a:prstGeom>
        </p:spPr>
      </p:pic>
      <p:pic>
        <p:nvPicPr>
          <p:cNvPr id="22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36720"/>
            <a:ext cx="777971" cy="2138900"/>
          </a:xfrm>
          <a:prstGeom prst="rect">
            <a:avLst/>
          </a:prstGeom>
        </p:spPr>
      </p:pic>
      <p:pic>
        <p:nvPicPr>
          <p:cNvPr id="23" name="Εικόνα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55" y="3499360"/>
            <a:ext cx="950973" cy="2972560"/>
          </a:xfrm>
          <a:prstGeom prst="rect">
            <a:avLst/>
          </a:prstGeom>
        </p:spPr>
      </p:pic>
      <p:pic>
        <p:nvPicPr>
          <p:cNvPr id="24" name="Εικόνα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91" y="2553982"/>
            <a:ext cx="1372543" cy="4897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023">
            <a:off x="3990232" y="1636830"/>
            <a:ext cx="4211536" cy="3850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26F08-45B6-45E6-A37C-228334D22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8" y="2278535"/>
            <a:ext cx="9144000" cy="31816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8CB91B-EE22-39E4-81B5-469DEBFF3887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0877C-BE1B-549F-825A-0062287332DD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0300A-49BB-9E5E-A27D-91F6E9E766EC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59449-3F5A-C3C2-2AA8-7E1B2A2B57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5B996A-0F42-BAE0-84C1-3C4E9CD4BEE8}"/>
              </a:ext>
            </a:extLst>
          </p:cNvPr>
          <p:cNvSpPr txBox="1">
            <a:spLocks/>
          </p:cNvSpPr>
          <p:nvPr/>
        </p:nvSpPr>
        <p:spPr>
          <a:xfrm>
            <a:off x="1451490" y="-16670"/>
            <a:ext cx="7886700" cy="764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Εφαρμογή μέτρων μείωσης του κινδύνου</a:t>
            </a:r>
          </a:p>
        </p:txBody>
      </p:sp>
    </p:spTree>
    <p:extLst>
      <p:ext uri="{BB962C8B-B14F-4D97-AF65-F5344CB8AC3E}">
        <p14:creationId xmlns:p14="http://schemas.microsoft.com/office/powerpoint/2010/main" val="15924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C487FF-D2C9-4022-81A8-70624DA5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5"/>
          <a:stretch/>
        </p:blipFill>
        <p:spPr>
          <a:xfrm>
            <a:off x="0" y="0"/>
            <a:ext cx="8549640" cy="58443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933AD2-5084-4510-A594-3A87C8F7DDA2}"/>
              </a:ext>
            </a:extLst>
          </p:cNvPr>
          <p:cNvSpPr>
            <a:spLocks noChangeAspect="1"/>
          </p:cNvSpPr>
          <p:nvPr/>
        </p:nvSpPr>
        <p:spPr>
          <a:xfrm rot="1560906">
            <a:off x="6930460" y="-351996"/>
            <a:ext cx="7116678" cy="8450841"/>
          </a:xfrm>
          <a:prstGeom prst="rect">
            <a:avLst/>
          </a:prstGeom>
          <a:solidFill>
            <a:srgbClr val="FEBA1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46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51744B5-B805-4A34-B492-54F218230A39}"/>
              </a:ext>
            </a:extLst>
          </p:cNvPr>
          <p:cNvSpPr/>
          <p:nvPr/>
        </p:nvSpPr>
        <p:spPr>
          <a:xfrm>
            <a:off x="0" y="-533400"/>
            <a:ext cx="7833360" cy="7391400"/>
          </a:xfrm>
          <a:prstGeom prst="rtTriangle">
            <a:avLst/>
          </a:prstGeom>
          <a:solidFill>
            <a:srgbClr val="02253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4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D5531B-402B-419B-9EC8-2A69FB686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868" y="4087757"/>
            <a:ext cx="3935744" cy="1215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CAE907-452A-48F4-A408-7F405DF59073}"/>
              </a:ext>
            </a:extLst>
          </p:cNvPr>
          <p:cNvSpPr/>
          <p:nvPr/>
        </p:nvSpPr>
        <p:spPr>
          <a:xfrm>
            <a:off x="6756626" y="4156799"/>
            <a:ext cx="3586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>
                <a:latin typeface="Cambria" panose="02040503050406030204" pitchFamily="18" charset="0"/>
                <a:ea typeface="Cambria" panose="02040503050406030204" pitchFamily="18" charset="0"/>
              </a:rPr>
              <a:t>Sharing Expertise.</a:t>
            </a:r>
            <a:br>
              <a:rPr lang="en-US" sz="3200" b="1" i="1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i="1">
                <a:latin typeface="Cambria" panose="02040503050406030204" pitchFamily="18" charset="0"/>
                <a:ea typeface="Cambria" panose="02040503050406030204" pitchFamily="18" charset="0"/>
              </a:rPr>
              <a:t>Helping Excel.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E67BE-346D-79C9-4CF5-F8953CC09B9A}"/>
              </a:ext>
            </a:extLst>
          </p:cNvPr>
          <p:cNvSpPr txBox="1"/>
          <p:nvPr/>
        </p:nvSpPr>
        <p:spPr>
          <a:xfrm>
            <a:off x="1" y="5621146"/>
            <a:ext cx="44659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C000"/>
                </a:solidFill>
              </a:rPr>
              <a:t>Βασίλειος </a:t>
            </a:r>
            <a:r>
              <a:rPr lang="el-GR" sz="2400" b="1" dirty="0" err="1">
                <a:solidFill>
                  <a:srgbClr val="FFC000"/>
                </a:solidFill>
              </a:rPr>
              <a:t>Πέππας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i="1" dirty="0">
                <a:solidFill>
                  <a:srgbClr val="FFC000"/>
                </a:solidFill>
              </a:rPr>
              <a:t>Industrial Safety Director</a:t>
            </a:r>
          </a:p>
          <a:p>
            <a:r>
              <a:rPr lang="en-US" i="1" dirty="0">
                <a:solidFill>
                  <a:srgbClr val="FFC000"/>
                </a:solidFill>
              </a:rPr>
              <a:t>Chemical Engineer, M</a:t>
            </a:r>
            <a:r>
              <a:rPr lang="el-GR" i="1" dirty="0">
                <a:solidFill>
                  <a:srgbClr val="FFC000"/>
                </a:solidFill>
              </a:rPr>
              <a:t>Ε</a:t>
            </a:r>
            <a:r>
              <a:rPr lang="en-US" i="1" dirty="0">
                <a:solidFill>
                  <a:srgbClr val="FFC000"/>
                </a:solidFill>
              </a:rPr>
              <a:t>ng, MSc, </a:t>
            </a:r>
            <a:r>
              <a:rPr lang="en-US" i="1" dirty="0" err="1">
                <a:solidFill>
                  <a:srgbClr val="FFC000"/>
                </a:solidFill>
              </a:rPr>
              <a:t>AMIChemE</a:t>
            </a:r>
            <a:endParaRPr lang="en-US" i="1" dirty="0">
              <a:solidFill>
                <a:srgbClr val="FFC000"/>
              </a:solidFill>
            </a:endParaRPr>
          </a:p>
          <a:p>
            <a:r>
              <a:rPr lang="en-US" i="1" dirty="0">
                <a:solidFill>
                  <a:srgbClr val="FFC000"/>
                </a:solidFill>
              </a:rPr>
              <a:t>peppas@proact.gr</a:t>
            </a:r>
            <a:endParaRPr lang="el-GR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4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9AA79D9-BB46-4EDE-BF73-EF2D0D509252}"/>
              </a:ext>
            </a:extLst>
          </p:cNvPr>
          <p:cNvSpPr/>
          <p:nvPr/>
        </p:nvSpPr>
        <p:spPr>
          <a:xfrm rot="5400000">
            <a:off x="5368158" y="4790661"/>
            <a:ext cx="516835" cy="1378226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5224C0E-2F99-42F5-A5DB-AE606DC19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2" t="34770" r="31879" b="425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6DE03-4703-44BC-976C-3A460A0E9CA9}"/>
              </a:ext>
            </a:extLst>
          </p:cNvPr>
          <p:cNvSpPr/>
          <p:nvPr/>
        </p:nvSpPr>
        <p:spPr>
          <a:xfrm>
            <a:off x="5778230" y="1306882"/>
            <a:ext cx="4649821" cy="5356565"/>
          </a:xfrm>
          <a:prstGeom prst="rect">
            <a:avLst/>
          </a:prstGeom>
          <a:solidFill>
            <a:srgbClr val="FEB913">
              <a:alpha val="20000"/>
            </a:srgbClr>
          </a:solidFill>
          <a:ln>
            <a:solidFill>
              <a:srgbClr val="022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DA62E-8C2A-494A-A2D1-6EA5207949A5}"/>
              </a:ext>
            </a:extLst>
          </p:cNvPr>
          <p:cNvSpPr txBox="1"/>
          <p:nvPr/>
        </p:nvSpPr>
        <p:spPr>
          <a:xfrm>
            <a:off x="-1" y="114832"/>
            <a:ext cx="2934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221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International Presence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221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B938C-CC61-89CD-FC5F-4A6A64975899}"/>
              </a:ext>
            </a:extLst>
          </p:cNvPr>
          <p:cNvSpPr txBox="1"/>
          <p:nvPr/>
        </p:nvSpPr>
        <p:spPr>
          <a:xfrm>
            <a:off x="121556" y="1120676"/>
            <a:ext cx="2862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 multidisciplinary team of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 Engineers: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Chemical Engineers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Mechanical Engineers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Electrical Engineers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Automation Engineers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Civil Engineer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04C05-42DA-1453-50D7-A4FB4A500D4E}"/>
              </a:ext>
            </a:extLst>
          </p:cNvPr>
          <p:cNvSpPr txBox="1"/>
          <p:nvPr/>
        </p:nvSpPr>
        <p:spPr>
          <a:xfrm>
            <a:off x="121556" y="3067961"/>
            <a:ext cx="32847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Currently Working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Projects in: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Greece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Cyprus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Romania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Bulgaria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Turkey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Egypt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United Arab Emirates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Jordan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U.S.A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Saudi Arabia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Canada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Serbia</a:t>
            </a:r>
          </a:p>
        </p:txBody>
      </p:sp>
    </p:spTree>
    <p:extLst>
      <p:ext uri="{BB962C8B-B14F-4D97-AF65-F5344CB8AC3E}">
        <p14:creationId xmlns:p14="http://schemas.microsoft.com/office/powerpoint/2010/main" val="413192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A89021-A6DE-4C48-B06E-99AA4C8A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2235A-12C1-46AE-B25D-23A48885D45C}"/>
              </a:ext>
            </a:extLst>
          </p:cNvPr>
          <p:cNvSpPr/>
          <p:nvPr/>
        </p:nvSpPr>
        <p:spPr>
          <a:xfrm>
            <a:off x="704850" y="471948"/>
            <a:ext cx="8620125" cy="6066504"/>
          </a:xfrm>
          <a:prstGeom prst="rect">
            <a:avLst/>
          </a:prstGeom>
          <a:solidFill>
            <a:srgbClr val="FEB913">
              <a:alpha val="46000"/>
            </a:srgbClr>
          </a:solidFill>
          <a:ln w="76200">
            <a:solidFill>
              <a:srgbClr val="022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F5CE8-6E18-4CF7-A237-D6B843875B23}"/>
              </a:ext>
            </a:extLst>
          </p:cNvPr>
          <p:cNvSpPr txBox="1"/>
          <p:nvPr/>
        </p:nvSpPr>
        <p:spPr>
          <a:xfrm>
            <a:off x="2546799" y="627964"/>
            <a:ext cx="3962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Services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2D02D7-9388-43AB-AB8C-1A6AA3894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687243"/>
            <a:ext cx="1714286" cy="41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32412C-F416-1F1B-E23A-E2F07255C9AE}"/>
              </a:ext>
            </a:extLst>
          </p:cNvPr>
          <p:cNvSpPr/>
          <p:nvPr/>
        </p:nvSpPr>
        <p:spPr>
          <a:xfrm>
            <a:off x="875991" y="1337978"/>
            <a:ext cx="7927473" cy="501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Explosion Protection Studies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CompEX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Certified Engineers)</a:t>
            </a:r>
          </a:p>
          <a:p>
            <a:pPr marL="144000" indent="-144000">
              <a:lnSpc>
                <a:spcPct val="107000"/>
              </a:lnSpc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Machinery Safety Audits &amp; Assessments </a:t>
            </a:r>
            <a:r>
              <a:rPr lang="en-US" sz="1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(Machinery Safety Certified Engineers)</a:t>
            </a:r>
            <a:endParaRPr lang="el-GR" sz="16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Fire Hazard Analysis and Fire Protection Studies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Hazard &amp; Operability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(HAZOP)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Studies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(Certified HAZOP Leaders)</a:t>
            </a: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Layers of Protection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(LOPA),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SIL Assessments</a:t>
            </a:r>
          </a:p>
          <a:p>
            <a:pPr marL="144000" indent="-144000">
              <a:lnSpc>
                <a:spcPct val="107000"/>
              </a:lnSpc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Quantitative Risk Assessments </a:t>
            </a: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(QRA)</a:t>
            </a:r>
            <a:endParaRPr lang="el-GR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Occupational Health &amp; Safety Risk Assessments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Major Accidents Consequence Modelling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Risk Analysis with Bow Ties</a:t>
            </a:r>
          </a:p>
          <a:p>
            <a:pPr marL="144000" marR="0" lvl="0" indent="-1440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Chemical &amp; Toxic Hazards Assessment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10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88ED2-B04A-5B15-C8AB-BF365C04209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42209A-E62C-CA74-D149-65A74B96569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9EDACF-86CE-B0A3-5760-DB18A7C46BA4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18F51-72E4-EF1D-8A21-3840E1243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  <p:pic>
        <p:nvPicPr>
          <p:cNvPr id="11" name="Picture 10" descr="A black and gold logo&#10;&#10;Description automatically generated">
            <a:extLst>
              <a:ext uri="{FF2B5EF4-FFF2-40B4-BE49-F238E27FC236}">
                <a16:creationId xmlns:a16="http://schemas.microsoft.com/office/drawing/2014/main" id="{FB311149-919C-3BDF-5589-6F87B5F0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15" y="3777417"/>
            <a:ext cx="2142385" cy="901727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DF3003C-8A8F-D748-E9DB-8F65E2545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9" y="3528898"/>
            <a:ext cx="2238898" cy="692728"/>
          </a:xfrm>
          <a:prstGeom prst="rect">
            <a:avLst/>
          </a:prstGeom>
        </p:spPr>
      </p:pic>
      <p:pic>
        <p:nvPicPr>
          <p:cNvPr id="18" name="Picture 17" descr="A blue and grey logo&#10;&#10;Description automatically generated">
            <a:extLst>
              <a:ext uri="{FF2B5EF4-FFF2-40B4-BE49-F238E27FC236}">
                <a16:creationId xmlns:a16="http://schemas.microsoft.com/office/drawing/2014/main" id="{AE317044-64A4-4E9A-E1B3-5C9CEEC99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76" y="1394982"/>
            <a:ext cx="2238898" cy="761225"/>
          </a:xfrm>
          <a:prstGeom prst="rect">
            <a:avLst/>
          </a:prstGeom>
        </p:spPr>
      </p:pic>
      <p:pic>
        <p:nvPicPr>
          <p:cNvPr id="21" name="Picture 20" descr="A green and black logo&#10;&#10;Description automatically generated">
            <a:extLst>
              <a:ext uri="{FF2B5EF4-FFF2-40B4-BE49-F238E27FC236}">
                <a16:creationId xmlns:a16="http://schemas.microsoft.com/office/drawing/2014/main" id="{C0B89E2F-491F-E386-AA29-2BF8B515B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3" y="1725409"/>
            <a:ext cx="2238898" cy="1257976"/>
          </a:xfrm>
          <a:prstGeom prst="rect">
            <a:avLst/>
          </a:prstGeom>
        </p:spPr>
      </p:pic>
      <p:pic>
        <p:nvPicPr>
          <p:cNvPr id="23" name="Picture 22" descr="A blue and grey logo&#10;&#10;Description automatically generated">
            <a:extLst>
              <a:ext uri="{FF2B5EF4-FFF2-40B4-BE49-F238E27FC236}">
                <a16:creationId xmlns:a16="http://schemas.microsoft.com/office/drawing/2014/main" id="{2480399C-72FF-E996-1697-F063B4219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34" y="406477"/>
            <a:ext cx="1925698" cy="1185045"/>
          </a:xfrm>
          <a:prstGeom prst="rect">
            <a:avLst/>
          </a:prstGeom>
        </p:spPr>
      </p:pic>
      <p:pic>
        <p:nvPicPr>
          <p:cNvPr id="26" name="Picture 25" descr="A logo of a person holding a stick&#10;&#10;Description automatically generated">
            <a:extLst>
              <a:ext uri="{FF2B5EF4-FFF2-40B4-BE49-F238E27FC236}">
                <a16:creationId xmlns:a16="http://schemas.microsoft.com/office/drawing/2014/main" id="{EAB1D268-4E24-B6BA-5D50-CEB57B87E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8" b="30828"/>
          <a:stretch/>
        </p:blipFill>
        <p:spPr>
          <a:xfrm>
            <a:off x="1691610" y="4538154"/>
            <a:ext cx="2143125" cy="826476"/>
          </a:xfrm>
          <a:prstGeom prst="rect">
            <a:avLst/>
          </a:prstGeom>
        </p:spPr>
      </p:pic>
      <p:pic>
        <p:nvPicPr>
          <p:cNvPr id="28" name="Picture 27" descr="A logo on a black background&#10;&#10;Description automatically generated">
            <a:extLst>
              <a:ext uri="{FF2B5EF4-FFF2-40B4-BE49-F238E27FC236}">
                <a16:creationId xmlns:a16="http://schemas.microsoft.com/office/drawing/2014/main" id="{92020E6C-4433-8326-BBE4-C6B132927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052" r="21945" b="26580"/>
          <a:stretch/>
        </p:blipFill>
        <p:spPr>
          <a:xfrm>
            <a:off x="711020" y="440155"/>
            <a:ext cx="2500272" cy="1381562"/>
          </a:xfrm>
          <a:prstGeom prst="rect">
            <a:avLst/>
          </a:prstGeom>
        </p:spPr>
      </p:pic>
      <p:pic>
        <p:nvPicPr>
          <p:cNvPr id="30" name="Picture 29" descr="A logo of a company&#10;&#10;Description automatically generated">
            <a:extLst>
              <a:ext uri="{FF2B5EF4-FFF2-40B4-BE49-F238E27FC236}">
                <a16:creationId xmlns:a16="http://schemas.microsoft.com/office/drawing/2014/main" id="{DA3AF95C-94BB-BE7D-FB20-052CF15DF6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6" y="3201677"/>
            <a:ext cx="1269721" cy="1269721"/>
          </a:xfrm>
          <a:prstGeom prst="rect">
            <a:avLst/>
          </a:prstGeom>
        </p:spPr>
      </p:pic>
      <p:pic>
        <p:nvPicPr>
          <p:cNvPr id="32" name="Picture 3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4EB6355-8948-019E-06CC-7DFA97BE4C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35" y="641827"/>
            <a:ext cx="4843611" cy="2808480"/>
          </a:xfrm>
          <a:prstGeom prst="rect">
            <a:avLst/>
          </a:prstGeom>
        </p:spPr>
      </p:pic>
      <p:pic>
        <p:nvPicPr>
          <p:cNvPr id="34" name="Picture 33" descr="A close-up of a logo&#10;&#10;Description automatically generated">
            <a:extLst>
              <a:ext uri="{FF2B5EF4-FFF2-40B4-BE49-F238E27FC236}">
                <a16:creationId xmlns:a16="http://schemas.microsoft.com/office/drawing/2014/main" id="{52E188A6-4E10-3C68-B2FF-9FCEE77B98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81" y="2035616"/>
            <a:ext cx="2664561" cy="1617435"/>
          </a:xfrm>
          <a:prstGeom prst="rect">
            <a:avLst/>
          </a:prstGeom>
        </p:spPr>
      </p:pic>
      <p:pic>
        <p:nvPicPr>
          <p:cNvPr id="36" name="Picture 3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082CDBC-74E0-C7C8-4D18-9012FA5D9E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89" y="4221626"/>
            <a:ext cx="1508891" cy="441998"/>
          </a:xfrm>
          <a:prstGeom prst="rect">
            <a:avLst/>
          </a:prstGeom>
        </p:spPr>
      </p:pic>
      <p:pic>
        <p:nvPicPr>
          <p:cNvPr id="38" name="Picture 37" descr="A logo on a black background&#10;&#10;Description automatically generated">
            <a:extLst>
              <a:ext uri="{FF2B5EF4-FFF2-40B4-BE49-F238E27FC236}">
                <a16:creationId xmlns:a16="http://schemas.microsoft.com/office/drawing/2014/main" id="{EC561B0B-AE7B-6F49-062F-3B26271BC6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34" y="367045"/>
            <a:ext cx="2039683" cy="965207"/>
          </a:xfrm>
          <a:prstGeom prst="rect">
            <a:avLst/>
          </a:prstGeom>
        </p:spPr>
      </p:pic>
      <p:pic>
        <p:nvPicPr>
          <p:cNvPr id="40" name="Picture 39" descr="Purple text on a black background&#10;&#10;Description automatically generated">
            <a:extLst>
              <a:ext uri="{FF2B5EF4-FFF2-40B4-BE49-F238E27FC236}">
                <a16:creationId xmlns:a16="http://schemas.microsoft.com/office/drawing/2014/main" id="{B5EBD74D-203D-C329-10A5-096F972CFC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98" y="6968"/>
            <a:ext cx="1717389" cy="9537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CFF6F0-87D9-D490-0A64-1A81DE9393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35" y="5971063"/>
            <a:ext cx="3522235" cy="328742"/>
          </a:xfrm>
          <a:prstGeom prst="rect">
            <a:avLst/>
          </a:prstGeom>
        </p:spPr>
      </p:pic>
      <p:pic>
        <p:nvPicPr>
          <p:cNvPr id="44" name="Picture 43" descr="A blue logo with black background&#10;&#10;Description automatically generated">
            <a:extLst>
              <a:ext uri="{FF2B5EF4-FFF2-40B4-BE49-F238E27FC236}">
                <a16:creationId xmlns:a16="http://schemas.microsoft.com/office/drawing/2014/main" id="{DB95A407-E3D4-FE9A-FA61-FA3F97A0B9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12" y="2547047"/>
            <a:ext cx="1065004" cy="10650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152A08-5A42-6513-2E10-7F55898343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47" y="4885996"/>
            <a:ext cx="2111670" cy="485684"/>
          </a:xfrm>
          <a:prstGeom prst="rect">
            <a:avLst/>
          </a:prstGeom>
        </p:spPr>
      </p:pic>
      <p:pic>
        <p:nvPicPr>
          <p:cNvPr id="48" name="Picture 4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CAD68F9-0115-C6CF-AB41-A901EB0B2E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29" y="3255014"/>
            <a:ext cx="3113794" cy="1805477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E79B7822-DC35-EBA6-6BE9-F94D72B678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0" y="5798564"/>
            <a:ext cx="1986512" cy="455565"/>
          </a:xfrm>
          <a:prstGeom prst="rect">
            <a:avLst/>
          </a:prstGeom>
        </p:spPr>
      </p:pic>
      <p:pic>
        <p:nvPicPr>
          <p:cNvPr id="52" name="Picture 51" descr="A logo on a black background&#10;&#10;Description automatically generated">
            <a:extLst>
              <a:ext uri="{FF2B5EF4-FFF2-40B4-BE49-F238E27FC236}">
                <a16:creationId xmlns:a16="http://schemas.microsoft.com/office/drawing/2014/main" id="{D032270B-69AF-A45E-C645-B4F99436DA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78" y="4234998"/>
            <a:ext cx="3083101" cy="1787680"/>
          </a:xfrm>
          <a:prstGeom prst="rect">
            <a:avLst/>
          </a:prstGeom>
        </p:spPr>
      </p:pic>
      <p:pic>
        <p:nvPicPr>
          <p:cNvPr id="54" name="Picture 53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F3A99C07-22FF-3E3C-D634-8FF2529A5C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33" y="5782852"/>
            <a:ext cx="2759456" cy="736446"/>
          </a:xfrm>
          <a:prstGeom prst="rect">
            <a:avLst/>
          </a:prstGeom>
        </p:spPr>
      </p:pic>
      <p:pic>
        <p:nvPicPr>
          <p:cNvPr id="56" name="Picture 55" descr="A blue and green logo&#10;&#10;Description automatically generated">
            <a:extLst>
              <a:ext uri="{FF2B5EF4-FFF2-40B4-BE49-F238E27FC236}">
                <a16:creationId xmlns:a16="http://schemas.microsoft.com/office/drawing/2014/main" id="{5BE45B63-83A3-2556-5A0F-31F867EFDF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3" y="1719546"/>
            <a:ext cx="1828487" cy="616194"/>
          </a:xfrm>
          <a:prstGeom prst="rect">
            <a:avLst/>
          </a:prstGeom>
        </p:spPr>
      </p:pic>
      <p:pic>
        <p:nvPicPr>
          <p:cNvPr id="58" name="Picture 57" descr="A black and white logo&#10;&#10;Description automatically generated">
            <a:extLst>
              <a:ext uri="{FF2B5EF4-FFF2-40B4-BE49-F238E27FC236}">
                <a16:creationId xmlns:a16="http://schemas.microsoft.com/office/drawing/2014/main" id="{86F9C2D5-70A8-CD08-C5E2-C6DEE135A5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56" y="4975320"/>
            <a:ext cx="2391499" cy="684916"/>
          </a:xfrm>
          <a:prstGeom prst="rect">
            <a:avLst/>
          </a:prstGeom>
        </p:spPr>
      </p:pic>
      <p:pic>
        <p:nvPicPr>
          <p:cNvPr id="60" name="Picture 59" descr="A close-up of a logo&#10;&#10;Description automatically generated">
            <a:extLst>
              <a:ext uri="{FF2B5EF4-FFF2-40B4-BE49-F238E27FC236}">
                <a16:creationId xmlns:a16="http://schemas.microsoft.com/office/drawing/2014/main" id="{071D7862-AE6F-3B83-FE08-B38666BE88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80" y="2972823"/>
            <a:ext cx="2586922" cy="54601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3ACED96-40A7-1807-DC22-1F33A4F1A661}"/>
              </a:ext>
            </a:extLst>
          </p:cNvPr>
          <p:cNvSpPr txBox="1"/>
          <p:nvPr/>
        </p:nvSpPr>
        <p:spPr>
          <a:xfrm>
            <a:off x="785519" y="62441"/>
            <a:ext cx="757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Εμπειρία στην Ασφάλεια Μηχανημάτων</a:t>
            </a:r>
          </a:p>
        </p:txBody>
      </p:sp>
    </p:spTree>
    <p:extLst>
      <p:ext uri="{BB962C8B-B14F-4D97-AF65-F5344CB8AC3E}">
        <p14:creationId xmlns:p14="http://schemas.microsoft.com/office/powerpoint/2010/main" val="405332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rizon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2392" r="13559"/>
          <a:stretch/>
        </p:blipFill>
        <p:spPr>
          <a:xfrm>
            <a:off x="8560865" y="3758411"/>
            <a:ext cx="284561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otat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2781" t="7372" r="25445" b="4807"/>
          <a:stretch/>
        </p:blipFill>
        <p:spPr>
          <a:xfrm>
            <a:off x="4336898" y="3796075"/>
            <a:ext cx="285281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891180" y="790275"/>
            <a:ext cx="2870155" cy="1284581"/>
            <a:chOff x="9846" y="3024772"/>
            <a:chExt cx="2870155" cy="12845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46" y="3024772"/>
              <a:ext cx="2646073" cy="38767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847" y="3386023"/>
              <a:ext cx="28701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Work Related Accidents/</a:t>
              </a:r>
              <a:r>
                <a:rPr lang="en-US" b="1" dirty="0" err="1"/>
                <a:t>yr</a:t>
              </a:r>
              <a:endParaRPr lang="el-GR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2,7 </a:t>
              </a:r>
              <a:r>
                <a:rPr lang="el-GR" b="1" dirty="0"/>
                <a:t>εκ. Ατυχήματα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b="1" dirty="0"/>
                <a:t>3,5 χιλ. Θανατηφόρα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06208" y="1706202"/>
            <a:ext cx="45540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21,5% </a:t>
            </a:r>
            <a:r>
              <a:rPr lang="el-GR" sz="2400" b="1" dirty="0"/>
              <a:t>των μη-θανατηφόρων</a:t>
            </a:r>
            <a:endParaRPr lang="en-US" sz="2400" b="1" dirty="0"/>
          </a:p>
          <a:p>
            <a:pPr>
              <a:spcBef>
                <a:spcPts val="1200"/>
              </a:spcBef>
            </a:pPr>
            <a:r>
              <a:rPr lang="en-US" sz="2400" b="1" dirty="0"/>
              <a:t>27% </a:t>
            </a:r>
            <a:r>
              <a:rPr lang="el-GR" sz="2400" b="1" dirty="0"/>
              <a:t>των θανατηφόρων</a:t>
            </a:r>
            <a:endParaRPr lang="en-US" sz="2400" b="1" dirty="0"/>
          </a:p>
          <a:p>
            <a:pPr>
              <a:spcBef>
                <a:spcPts val="1200"/>
              </a:spcBef>
            </a:pPr>
            <a:r>
              <a:rPr lang="el-GR" sz="2400" dirty="0"/>
              <a:t>ατυχημάτων στην Ευρώπη το </a:t>
            </a:r>
            <a:r>
              <a:rPr lang="en-US" sz="2400" dirty="0"/>
              <a:t>2019 </a:t>
            </a:r>
            <a:r>
              <a:rPr lang="el-GR" sz="2400" dirty="0"/>
              <a:t>ήταν </a:t>
            </a:r>
            <a:r>
              <a:rPr lang="el-GR" sz="2400" b="1" dirty="0"/>
              <a:t>Σχετιζόμενα με Μηχανήματα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AD21E6-18F5-4FE7-99C5-6274DAC939C2}"/>
              </a:ext>
            </a:extLst>
          </p:cNvPr>
          <p:cNvSpPr txBox="1"/>
          <p:nvPr/>
        </p:nvSpPr>
        <p:spPr>
          <a:xfrm>
            <a:off x="785519" y="62441"/>
            <a:ext cx="757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Γιατί χρειαζόμαστε Ασφαλή Μηχανήματα?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el-GR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C88ED2-B04A-5B15-C8AB-BF365C04209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42209A-E62C-CA74-D149-65A74B965698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9EDACF-86CE-B0A3-5760-DB18A7C46BA4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3" name="New video">
            <a:hlinkClick r:id="" action="ppaction://media"/>
            <a:extLst>
              <a:ext uri="{FF2B5EF4-FFF2-40B4-BE49-F238E27FC236}">
                <a16:creationId xmlns:a16="http://schemas.microsoft.com/office/drawing/2014/main" id="{90C8D6B5-3D5B-8AF3-15EE-62811E82487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2436.9791"/>
                </p14:media>
              </p:ext>
            </p:extLst>
          </p:nvPr>
        </p:nvPicPr>
        <p:blipFill rotWithShape="1">
          <a:blip r:embed="rId14"/>
          <a:srcRect l="38531" t="22427" r="37047" b="25080"/>
          <a:stretch>
            <a:fillRect/>
          </a:stretch>
        </p:blipFill>
        <p:spPr>
          <a:xfrm>
            <a:off x="785519" y="2202775"/>
            <a:ext cx="2780685" cy="336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rc">
            <a:hlinkClick r:id="" action="ppaction://media"/>
            <a:extLst>
              <a:ext uri="{FF2B5EF4-FFF2-40B4-BE49-F238E27FC236}">
                <a16:creationId xmlns:a16="http://schemas.microsoft.com/office/drawing/2014/main" id="{CFA080BD-508D-4B22-0DCE-8553E76067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20852" t="5289" r="12601" b="6730"/>
          <a:stretch/>
        </p:blipFill>
        <p:spPr>
          <a:xfrm>
            <a:off x="8540872" y="647216"/>
            <a:ext cx="286560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39428-45A6-F5DD-BB12-76572E01E9B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06557" y="1132115"/>
            <a:ext cx="9667460" cy="4844186"/>
          </a:xfrm>
        </p:spPr>
        <p:txBody>
          <a:bodyPr>
            <a:normAutofit/>
          </a:bodyPr>
          <a:lstStyle/>
          <a:p>
            <a:r>
              <a:rPr lang="el-GR" sz="2300" i="1" dirty="0"/>
              <a:t>Κάνω αυτή τη δουλειά πολλά χρόνια και </a:t>
            </a:r>
            <a:r>
              <a:rPr lang="el-GR" sz="2300" b="1" i="1" dirty="0"/>
              <a:t>ποτέ δεν είχα ατύχημα</a:t>
            </a:r>
          </a:p>
          <a:p>
            <a:r>
              <a:rPr lang="el-GR" sz="2300" i="1" dirty="0"/>
              <a:t>Ο χειριστής του μηχανήματος είναι </a:t>
            </a:r>
            <a:r>
              <a:rPr lang="el-GR" sz="2300" b="1" i="1" dirty="0"/>
              <a:t>πολύ έμπειρος</a:t>
            </a:r>
            <a:r>
              <a:rPr lang="en-US" sz="2300" b="1" i="1" dirty="0"/>
              <a:t> </a:t>
            </a:r>
            <a:r>
              <a:rPr lang="el-GR" sz="2300" b="1" i="1" dirty="0"/>
              <a:t>και προσέχει</a:t>
            </a:r>
          </a:p>
          <a:p>
            <a:r>
              <a:rPr lang="el-GR" sz="2300" i="1" dirty="0"/>
              <a:t>Κανείς δεν θα βάλει το δάχτυλό του</a:t>
            </a:r>
            <a:r>
              <a:rPr lang="en-US" sz="2300" i="1" dirty="0"/>
              <a:t>, </a:t>
            </a:r>
            <a:r>
              <a:rPr lang="el-GR" sz="2300" i="1" dirty="0"/>
              <a:t>το κεφάλι του</a:t>
            </a:r>
            <a:r>
              <a:rPr lang="en-US" sz="2300" i="1" dirty="0"/>
              <a:t> </a:t>
            </a:r>
            <a:r>
              <a:rPr lang="el-GR" sz="2300" i="1" dirty="0"/>
              <a:t>κλπ.</a:t>
            </a:r>
            <a:r>
              <a:rPr lang="en-US" sz="2300" i="1" dirty="0"/>
              <a:t> </a:t>
            </a:r>
            <a:r>
              <a:rPr lang="el-GR" sz="2300" b="1" i="1" dirty="0"/>
              <a:t>σε αυτό το μέρος</a:t>
            </a:r>
          </a:p>
          <a:p>
            <a:r>
              <a:rPr lang="el-GR" sz="2300" b="1" i="1" dirty="0"/>
              <a:t>Έτσι παραλάβαμε το μηχάνημα</a:t>
            </a:r>
            <a:r>
              <a:rPr lang="en-US" sz="2300" i="1" dirty="0"/>
              <a:t>, </a:t>
            </a:r>
            <a:r>
              <a:rPr lang="el-GR" sz="2300" i="1" dirty="0"/>
              <a:t>δεν υπήρχαν προφυλακτήρες στα συγκεκριμένα σημεία</a:t>
            </a:r>
            <a:r>
              <a:rPr lang="en-US" sz="2300" i="1" dirty="0"/>
              <a:t>.</a:t>
            </a:r>
            <a:endParaRPr lang="el-GR" sz="2300" i="1" dirty="0"/>
          </a:p>
          <a:p>
            <a:r>
              <a:rPr lang="el-GR" sz="2300" b="1" i="1" dirty="0"/>
              <a:t>Ο προφυλακτήρας μου δυσκολεύει</a:t>
            </a:r>
            <a:br>
              <a:rPr lang="el-GR" sz="2300" b="1" i="1" dirty="0"/>
            </a:br>
            <a:r>
              <a:rPr lang="el-GR" sz="2300" b="1" i="1" dirty="0"/>
              <a:t>την εργασία</a:t>
            </a:r>
            <a:r>
              <a:rPr lang="en-US" sz="2300" i="1" dirty="0"/>
              <a:t>. </a:t>
            </a:r>
            <a:r>
              <a:rPr lang="el-GR" sz="2300" i="1" dirty="0"/>
              <a:t>Θα μειώσει την</a:t>
            </a:r>
            <a:br>
              <a:rPr lang="el-GR" sz="2300" i="1" dirty="0"/>
            </a:br>
            <a:r>
              <a:rPr lang="el-GR" sz="2300" i="1" dirty="0"/>
              <a:t>παραγωγικότητα σημαντικά.</a:t>
            </a:r>
            <a:endParaRPr lang="el-GR" sz="2300" b="1" i="1" dirty="0"/>
          </a:p>
          <a:p>
            <a:r>
              <a:rPr lang="el-GR" sz="2300" i="1" dirty="0"/>
              <a:t>Κανείς δεν πρέπει να βρίσκεται </a:t>
            </a:r>
            <a:br>
              <a:rPr lang="el-GR" sz="2300" i="1" dirty="0"/>
            </a:br>
            <a:r>
              <a:rPr lang="el-GR" sz="2300" i="1" dirty="0"/>
              <a:t>στην περιοχή</a:t>
            </a:r>
            <a:r>
              <a:rPr lang="el-GR" sz="2300" b="1" i="1" dirty="0"/>
              <a:t>, είναι αποκλεισμένη</a:t>
            </a:r>
          </a:p>
          <a:p>
            <a:endParaRPr lang="el-GR" sz="2300" i="1" dirty="0"/>
          </a:p>
          <a:p>
            <a:pPr marL="0" indent="0">
              <a:buNone/>
            </a:pPr>
            <a:endParaRPr lang="el-GR" sz="2300" dirty="0"/>
          </a:p>
        </p:txBody>
      </p:sp>
      <p:pic>
        <p:nvPicPr>
          <p:cNvPr id="3" name="Safety Barri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5726" y="3091519"/>
            <a:ext cx="4144963" cy="268287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514EC-A61D-4EEC-9813-1AAFDE30F731}"/>
              </a:ext>
            </a:extLst>
          </p:cNvPr>
          <p:cNvSpPr txBox="1"/>
          <p:nvPr/>
        </p:nvSpPr>
        <p:spPr>
          <a:xfrm>
            <a:off x="702742" y="48257"/>
            <a:ext cx="76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Γιατί τα μηχανήματα γίνονται ανασφαλή?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el-GR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05901-5DB5-A4A3-7CD1-FB23322AAE6C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45EBE6-0A39-DAE3-70AC-3F217E454DBD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7796-E178-8BC9-AFAC-DCE1CEAF424D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22BF6-89EE-49D2-8463-ADA8015043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100474" y="2206992"/>
            <a:ext cx="0" cy="259978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294805" y="3128757"/>
            <a:ext cx="0" cy="1934307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51556" y="4757042"/>
            <a:ext cx="0" cy="1041200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4" idx="2"/>
          </p:cNvCxnSpPr>
          <p:nvPr/>
        </p:nvCxnSpPr>
        <p:spPr>
          <a:xfrm>
            <a:off x="4150677" y="2220902"/>
            <a:ext cx="0" cy="1041200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44798" y="3262103"/>
            <a:ext cx="3710158" cy="148864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 Directive </a:t>
            </a:r>
            <a:endParaRPr lang="el-G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(2006/42/EC)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49686" y="3262103"/>
            <a:ext cx="3710158" cy="148864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Π.Δ. 57/2010</a:t>
            </a:r>
            <a:endParaRPr lang="en-GB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4798" y="5674423"/>
            <a:ext cx="3710158" cy="579706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Κατασκευαστές μηχανημάτων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63236" y="5674423"/>
            <a:ext cx="3705079" cy="579706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Χειριστές μηχανημάτων και συστημάτων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2244798" y="1420652"/>
            <a:ext cx="7623516" cy="539357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244798" y="4950377"/>
            <a:ext cx="3710158" cy="579705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Εναρμονισμένα ευρωπαϊκά πρότυπα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163236" y="4950376"/>
            <a:ext cx="3705079" cy="579706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Εθνική νομοθεσία </a:t>
            </a:r>
          </a:p>
          <a:p>
            <a:pPr algn="ctr"/>
            <a:r>
              <a:rPr lang="el-GR" dirty="0"/>
              <a:t>(Π.Δ. 395/1994)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6163236" y="3262102"/>
            <a:ext cx="2807677" cy="1473200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Οδηγία για τον εξοπλισμό εργασίας</a:t>
            </a:r>
          </a:p>
          <a:p>
            <a:pPr algn="ctr"/>
            <a:r>
              <a:rPr lang="el-GR" dirty="0"/>
              <a:t>(2009/104/</a:t>
            </a:r>
            <a:r>
              <a:rPr lang="en-GB" dirty="0"/>
              <a:t>EC)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44798" y="2484477"/>
            <a:ext cx="3710158" cy="539357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π.χ. μηχανήματα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6163236" y="2459170"/>
            <a:ext cx="3705078" cy="564665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Οδηγία πλαίσιο </a:t>
            </a:r>
            <a:r>
              <a:rPr lang="el-GR" sz="1500" dirty="0"/>
              <a:t>«Βιομηχανική Ασφάλεια»</a:t>
            </a:r>
          </a:p>
          <a:p>
            <a:pPr algn="ctr"/>
            <a:r>
              <a:rPr lang="el-GR" dirty="0"/>
              <a:t>(89/391/ΕΕ</a:t>
            </a:r>
            <a:r>
              <a:rPr lang="en-GB" dirty="0"/>
              <a:t>C)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44798" y="1651160"/>
            <a:ext cx="3811758" cy="569742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Άρθρο 95 της Ευρωπαϊκής Συνθήκης</a:t>
            </a:r>
          </a:p>
          <a:p>
            <a:pPr algn="ctr"/>
            <a:r>
              <a:rPr lang="el-GR" dirty="0"/>
              <a:t>(ελεύθερη διακίνηση αγαθών)</a:t>
            </a:r>
            <a:endParaRPr lang="en-GB" dirty="0"/>
          </a:p>
        </p:txBody>
      </p:sp>
      <p:sp>
        <p:nvSpPr>
          <p:cNvPr id="11" name="Isosceles Triangle 10"/>
          <p:cNvSpPr/>
          <p:nvPr/>
        </p:nvSpPr>
        <p:spPr>
          <a:xfrm>
            <a:off x="2244798" y="811051"/>
            <a:ext cx="7564120" cy="609600"/>
          </a:xfrm>
          <a:prstGeom prst="triangle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Απαιτήσεις Ασφάλειας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56556" y="1651743"/>
            <a:ext cx="3811758" cy="569159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Άρθρο 137 της Ευρωπαϊκής Συνθήκης</a:t>
            </a:r>
          </a:p>
          <a:p>
            <a:pPr algn="ctr"/>
            <a:r>
              <a:rPr lang="el-GR" dirty="0"/>
              <a:t>(ασφάλεια εργαζομένων)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6163236" y="2459170"/>
            <a:ext cx="3705078" cy="564665"/>
          </a:xfrm>
          <a:prstGeom prst="rect">
            <a:avLst/>
          </a:prstGeom>
          <a:solidFill>
            <a:srgbClr val="32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Ν. 3850/2010</a:t>
            </a:r>
            <a:endParaRPr lang="en-GB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7291582" y="3128757"/>
            <a:ext cx="808892" cy="0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100474" y="3128757"/>
            <a:ext cx="1354016" cy="0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454490" y="3128758"/>
            <a:ext cx="0" cy="1934307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9" idx="2"/>
            <a:endCxn id="12" idx="0"/>
          </p:cNvCxnSpPr>
          <p:nvPr/>
        </p:nvCxnSpPr>
        <p:spPr>
          <a:xfrm>
            <a:off x="8015775" y="5530083"/>
            <a:ext cx="0" cy="144341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100474" y="3002125"/>
            <a:ext cx="0" cy="148711"/>
          </a:xfrm>
          <a:prstGeom prst="line">
            <a:avLst/>
          </a:prstGeom>
          <a:ln w="38100">
            <a:solidFill>
              <a:srgbClr val="323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81D70D-EEF5-2E6A-219C-8C35A446AD89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068DC-18EB-4099-FFC6-14BC9D8B9BE6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EFD106-F48A-E6A3-D5F2-98FD7D30012A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52EF8-CCBB-7634-DB99-6B0108ACF88D}"/>
              </a:ext>
            </a:extLst>
          </p:cNvPr>
          <p:cNvSpPr txBox="1"/>
          <p:nvPr/>
        </p:nvSpPr>
        <p:spPr>
          <a:xfrm>
            <a:off x="941628" y="154105"/>
            <a:ext cx="10170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Νομοθετικές Απαιτήσεις για την Ασφάλεια Μηχανημάτων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8E9D4-2CE2-48B9-5ED0-9ED8F1826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23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6D0A605-BF5B-49CF-8735-099D7097F636}"/>
              </a:ext>
            </a:extLst>
          </p:cNvPr>
          <p:cNvSpPr txBox="1"/>
          <p:nvPr/>
        </p:nvSpPr>
        <p:spPr>
          <a:xfrm>
            <a:off x="651177" y="0"/>
            <a:ext cx="752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prstClr val="black"/>
                </a:solidFill>
                <a:ea typeface="Cambria" panose="02040503050406030204" pitchFamily="18" charset="0"/>
              </a:rPr>
              <a:t>Ποιος είναι υπεύθυνος για την Ασφάλεια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? </a:t>
            </a:r>
            <a:endParaRPr lang="el-GR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D7BFF2-2E42-8E5E-3D7B-B10900BD480E}"/>
              </a:ext>
            </a:extLst>
          </p:cNvPr>
          <p:cNvSpPr/>
          <p:nvPr/>
        </p:nvSpPr>
        <p:spPr>
          <a:xfrm>
            <a:off x="0" y="6520065"/>
            <a:ext cx="12192000" cy="337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DA68-017A-49BF-D4A7-769DC40D3EF5}"/>
              </a:ext>
            </a:extLst>
          </p:cNvPr>
          <p:cNvSpPr/>
          <p:nvPr/>
        </p:nvSpPr>
        <p:spPr>
          <a:xfrm rot="5400000">
            <a:off x="6060000" y="460064"/>
            <a:ext cx="72000" cy="12192000"/>
          </a:xfrm>
          <a:prstGeom prst="rect">
            <a:avLst/>
          </a:prstGeom>
          <a:solidFill>
            <a:srgbClr val="0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A0C299-FC77-7B1C-F004-3579F1A16F8D}"/>
              </a:ext>
            </a:extLst>
          </p:cNvPr>
          <p:cNvSpPr/>
          <p:nvPr/>
        </p:nvSpPr>
        <p:spPr>
          <a:xfrm>
            <a:off x="134342" y="0"/>
            <a:ext cx="516835" cy="6858000"/>
          </a:xfrm>
          <a:prstGeom prst="rect">
            <a:avLst/>
          </a:prstGeom>
          <a:solidFill>
            <a:srgbClr val="FEB91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l-GR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3096985E-EBB4-52BF-E5AA-3E6512B3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" y="1376206"/>
            <a:ext cx="6225095" cy="1116013"/>
          </a:xfrm>
          <a:prstGeom prst="homePlate">
            <a:avLst>
              <a:gd name="adj" fmla="val 0"/>
            </a:avLst>
          </a:prstGeom>
          <a:solidFill>
            <a:srgbClr val="DC6914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lIns="72000" tIns="36000" rIns="0" bIns="0"/>
          <a:lstStyle/>
          <a:p>
            <a:pPr algn="ctr" rtl="0">
              <a:spcBef>
                <a:spcPct val="0"/>
              </a:spcBef>
            </a:pPr>
            <a:r>
              <a:rPr lang="el-GR" sz="1400" b="1" dirty="0">
                <a:solidFill>
                  <a:srgbClr val="FFFFFF"/>
                </a:solidFill>
              </a:rPr>
              <a:t>Κατασκευαστής</a:t>
            </a:r>
            <a:endParaRPr lang="en-US" sz="14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0E281674-E350-BF96-CBDF-626CFACB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772" y="1679418"/>
            <a:ext cx="1892841" cy="509588"/>
          </a:xfrm>
          <a:prstGeom prst="homePlate">
            <a:avLst>
              <a:gd name="adj" fmla="val 48184"/>
            </a:avLst>
          </a:prstGeom>
          <a:solidFill>
            <a:srgbClr val="FAA50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rtl="0">
              <a:spcBef>
                <a:spcPct val="0"/>
              </a:spcBef>
            </a:pPr>
            <a:r>
              <a:rPr lang="el-GR" sz="1400" b="0" i="0" u="none" baseline="0" dirty="0">
                <a:solidFill>
                  <a:srgbClr val="000000"/>
                </a:solidFill>
              </a:rPr>
              <a:t>Εγκατάσταση </a:t>
            </a:r>
          </a:p>
          <a:p>
            <a:pPr algn="ctr" rtl="0">
              <a:spcBef>
                <a:spcPct val="0"/>
              </a:spcBef>
            </a:pPr>
            <a:r>
              <a:rPr lang="el-GR" sz="1400" b="0" i="0" u="none" baseline="0" dirty="0">
                <a:solidFill>
                  <a:srgbClr val="000000"/>
                </a:solidFill>
              </a:rPr>
              <a:t>και ρύθμιση</a:t>
            </a:r>
            <a:endParaRPr lang="en-US" sz="14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C392FE42-A287-C629-1905-B13797407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061" y="1679418"/>
            <a:ext cx="2016342" cy="509588"/>
          </a:xfrm>
          <a:prstGeom prst="homePlate">
            <a:avLst>
              <a:gd name="adj" fmla="val 48101"/>
            </a:avLst>
          </a:prstGeom>
          <a:solidFill>
            <a:srgbClr val="FAA50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rtl="0">
              <a:spcBef>
                <a:spcPct val="0"/>
              </a:spcBef>
            </a:pPr>
            <a:r>
              <a:rPr lang="el-GR" sz="1400" b="0" i="0" u="none" baseline="0" dirty="0">
                <a:solidFill>
                  <a:srgbClr val="000000"/>
                </a:solidFill>
              </a:rPr>
              <a:t>Κατασκευή</a:t>
            </a:r>
          </a:p>
          <a:p>
            <a:pPr algn="ctr" rtl="0">
              <a:spcBef>
                <a:spcPct val="0"/>
              </a:spcBef>
            </a:pPr>
            <a:r>
              <a:rPr lang="el-GR" sz="1400" b="0" i="0" u="none" baseline="0" dirty="0">
                <a:solidFill>
                  <a:srgbClr val="000000"/>
                </a:solidFill>
              </a:rPr>
              <a:t> μηχανήματος</a:t>
            </a:r>
            <a:endParaRPr lang="en-US" sz="14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26" name="AutoShape 13">
            <a:extLst>
              <a:ext uri="{FF2B5EF4-FFF2-40B4-BE49-F238E27FC236}">
                <a16:creationId xmlns:a16="http://schemas.microsoft.com/office/drawing/2014/main" id="{D35610B1-D5D6-0E9A-792C-D42ACD3D8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20" y="1679418"/>
            <a:ext cx="2093356" cy="509588"/>
          </a:xfrm>
          <a:prstGeom prst="homePlate">
            <a:avLst>
              <a:gd name="adj" fmla="val 48101"/>
            </a:avLst>
          </a:prstGeom>
          <a:solidFill>
            <a:srgbClr val="FAA50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rtl="0">
              <a:spcBef>
                <a:spcPct val="0"/>
              </a:spcBef>
            </a:pPr>
            <a:r>
              <a:rPr lang="el-GR" sz="1400" dirty="0">
                <a:solidFill>
                  <a:srgbClr val="000000"/>
                </a:solidFill>
              </a:rPr>
              <a:t>Σχεδιασμός </a:t>
            </a:r>
          </a:p>
          <a:p>
            <a:pPr algn="ctr" rtl="0">
              <a:spcBef>
                <a:spcPct val="0"/>
              </a:spcBef>
            </a:pPr>
            <a:r>
              <a:rPr lang="el-GR" sz="1400" dirty="0">
                <a:solidFill>
                  <a:srgbClr val="000000"/>
                </a:solidFill>
              </a:rPr>
              <a:t>μηχανήματος</a:t>
            </a:r>
            <a:endParaRPr lang="en-US" sz="14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F7CCC401-2707-0E7A-EEA2-43B63A693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9820" y="1376205"/>
            <a:ext cx="2688137" cy="1116013"/>
          </a:xfrm>
          <a:prstGeom prst="homePlate">
            <a:avLst>
              <a:gd name="adj" fmla="val 0"/>
            </a:avLst>
          </a:prstGeom>
          <a:solidFill>
            <a:srgbClr val="879BA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/>
          <a:lstStyle/>
          <a:p>
            <a:pPr algn="ctr" rtl="0">
              <a:spcBef>
                <a:spcPct val="0"/>
              </a:spcBef>
            </a:pPr>
            <a:r>
              <a:rPr lang="el-GR" sz="1400" b="1" i="0" u="none" baseline="0" dirty="0">
                <a:solidFill>
                  <a:srgbClr val="FFFFFF"/>
                </a:solidFill>
              </a:rPr>
              <a:t>Νέος κατασκευαστής</a:t>
            </a:r>
            <a:endParaRPr lang="en-US" sz="14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8" name="AutoShape 8">
            <a:extLst>
              <a:ext uri="{FF2B5EF4-FFF2-40B4-BE49-F238E27FC236}">
                <a16:creationId xmlns:a16="http://schemas.microsoft.com/office/drawing/2014/main" id="{E37B4597-458A-4F50-78A3-2B4B1FD6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18" y="1384433"/>
            <a:ext cx="2508504" cy="1116013"/>
          </a:xfrm>
          <a:prstGeom prst="homePlate">
            <a:avLst>
              <a:gd name="adj" fmla="val 0"/>
            </a:avLst>
          </a:prstGeom>
          <a:solidFill>
            <a:srgbClr val="879BA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36000" rIns="0" bIns="0"/>
          <a:lstStyle/>
          <a:p>
            <a:pPr algn="ctr" rtl="0">
              <a:spcBef>
                <a:spcPct val="0"/>
              </a:spcBef>
            </a:pPr>
            <a:r>
              <a:rPr lang="el-GR" sz="1400" b="1" dirty="0">
                <a:solidFill>
                  <a:srgbClr val="FFFFFF"/>
                </a:solidFill>
              </a:rPr>
              <a:t>Χρήστης</a:t>
            </a:r>
            <a:endParaRPr lang="en-US" sz="14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0755C284-A83D-8631-9A0C-5562CB65D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8004" y="1697473"/>
            <a:ext cx="2622062" cy="509588"/>
          </a:xfrm>
          <a:prstGeom prst="homePlate">
            <a:avLst>
              <a:gd name="adj" fmla="val 0"/>
            </a:avLst>
          </a:prstGeom>
          <a:solidFill>
            <a:srgbClr val="FAA50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/>
          <a:p>
            <a:pPr algn="ctr" rtl="0">
              <a:spcBef>
                <a:spcPct val="0"/>
              </a:spcBef>
            </a:pPr>
            <a:r>
              <a:rPr lang="el-GR" sz="1400" dirty="0">
                <a:solidFill>
                  <a:srgbClr val="000000"/>
                </a:solidFill>
              </a:rPr>
              <a:t>Σημαντική τροποποίηση </a:t>
            </a:r>
          </a:p>
          <a:p>
            <a:pPr algn="ctr" rtl="0">
              <a:spcBef>
                <a:spcPct val="0"/>
              </a:spcBef>
            </a:pPr>
            <a:r>
              <a:rPr lang="el-GR" sz="1400" dirty="0">
                <a:solidFill>
                  <a:srgbClr val="000000"/>
                </a:solidFill>
              </a:rPr>
              <a:t>μηχανήματος</a:t>
            </a:r>
            <a:endParaRPr lang="en-US" sz="1400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6E110DFC-D5D9-BE14-688E-B8391A86B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437" y="1681004"/>
            <a:ext cx="2428490" cy="509588"/>
          </a:xfrm>
          <a:prstGeom prst="homePlate">
            <a:avLst>
              <a:gd name="adj" fmla="val 48184"/>
            </a:avLst>
          </a:prstGeom>
          <a:solidFill>
            <a:srgbClr val="FAA50A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2000" tIns="0" rIns="0" bIns="0" anchor="ctr"/>
          <a:lstStyle/>
          <a:p>
            <a:pPr algn="ctr" rtl="0">
              <a:spcBef>
                <a:spcPct val="0"/>
              </a:spcBef>
            </a:pPr>
            <a:r>
              <a:rPr lang="el-GR" sz="1400" b="0" i="0" u="none" baseline="0" dirty="0">
                <a:solidFill>
                  <a:srgbClr val="000000"/>
                </a:solidFill>
              </a:rPr>
              <a:t>Λειτουργία </a:t>
            </a:r>
          </a:p>
          <a:p>
            <a:pPr algn="ctr" rtl="0">
              <a:spcBef>
                <a:spcPct val="0"/>
              </a:spcBef>
            </a:pPr>
            <a:r>
              <a:rPr lang="el-GR" sz="1400" dirty="0">
                <a:solidFill>
                  <a:srgbClr val="000000"/>
                </a:solidFill>
              </a:rPr>
              <a:t>και συντήρηση</a:t>
            </a:r>
            <a:endParaRPr lang="en-US" sz="1400" b="0" i="0" u="none" baseline="0" dirty="0">
              <a:solidFill>
                <a:srgbClr val="0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0A7FB7-C386-8CD0-F918-FC5BDD797E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519" y="2542562"/>
            <a:ext cx="6189986" cy="2008828"/>
          </a:xfrm>
          <a:prstGeom prst="rect">
            <a:avLst/>
          </a:prstGeom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id="{7E2644D2-476D-B8CB-54CC-BE3F0451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507" y="2500445"/>
            <a:ext cx="2508504" cy="1171308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b="0" i="1" u="none" baseline="0" dirty="0">
                <a:solidFill>
                  <a:srgbClr val="000000"/>
                </a:solidFill>
              </a:rPr>
              <a:t>Εξασφαλίζει την </a:t>
            </a:r>
            <a:r>
              <a:rPr lang="el-GR" sz="1200" b="1" i="1" u="none" baseline="0" dirty="0">
                <a:solidFill>
                  <a:srgbClr val="000000"/>
                </a:solidFill>
              </a:rPr>
              <a:t>λειτουργία</a:t>
            </a:r>
            <a:r>
              <a:rPr lang="el-GR" sz="1200" b="0" i="1" u="none" baseline="0" dirty="0">
                <a:solidFill>
                  <a:srgbClr val="000000"/>
                </a:solidFill>
              </a:rPr>
              <a:t> και την </a:t>
            </a:r>
            <a:r>
              <a:rPr lang="el-GR" sz="1200" b="1" i="1" u="none" baseline="0" dirty="0">
                <a:solidFill>
                  <a:srgbClr val="000000"/>
                </a:solidFill>
              </a:rPr>
              <a:t>συντήρηση</a:t>
            </a:r>
            <a:r>
              <a:rPr lang="el-GR" sz="1200" b="0" i="1" u="none" baseline="0" dirty="0">
                <a:solidFill>
                  <a:srgbClr val="000000"/>
                </a:solidFill>
              </a:rPr>
              <a:t> σύμφωνα με τις οδηγίες του αρχικού κατασκευασ</a:t>
            </a:r>
            <a:r>
              <a:rPr lang="el-GR" sz="1200" i="1" dirty="0">
                <a:solidFill>
                  <a:srgbClr val="000000"/>
                </a:solidFill>
              </a:rPr>
              <a:t>τή</a:t>
            </a:r>
            <a:endParaRPr lang="en-US" sz="1200" b="0" i="1" u="none" baseline="0" dirty="0">
              <a:solidFill>
                <a:srgbClr val="000000"/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D5D05AC9-0A7B-54C8-8C05-329A670E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802" y="3648066"/>
            <a:ext cx="2508504" cy="903324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i="1" dirty="0">
                <a:solidFill>
                  <a:srgbClr val="000000"/>
                </a:solidFill>
              </a:rPr>
              <a:t>Διενεργεί αρχικό έλεγχο, καθώς και περιοδικούς / έκτακτους </a:t>
            </a:r>
            <a:r>
              <a:rPr lang="el-GR" sz="1200" b="1" i="1" dirty="0">
                <a:solidFill>
                  <a:srgbClr val="000000"/>
                </a:solidFill>
              </a:rPr>
              <a:t>ελέγχους</a:t>
            </a:r>
            <a:r>
              <a:rPr lang="el-GR" sz="1200" i="1" dirty="0">
                <a:solidFill>
                  <a:srgbClr val="000000"/>
                </a:solidFill>
              </a:rPr>
              <a:t> (Π.Δ 89/1999)</a:t>
            </a:r>
            <a:endParaRPr lang="en-US" sz="1200" b="0" i="1" u="none" baseline="0" dirty="0">
              <a:solidFill>
                <a:srgbClr val="000000"/>
              </a:solidFill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271E5235-F45F-70D9-70A1-BE1584A15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6331" y="2487174"/>
            <a:ext cx="2672330" cy="326313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</a:rPr>
              <a:t>Εισαγωγή νέων κινδύνων</a:t>
            </a:r>
            <a:endParaRPr lang="en-US" sz="1200" baseline="0" dirty="0">
              <a:solidFill>
                <a:srgbClr val="000000"/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26D4D30A-6FA9-AD0F-C691-004006D60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159" y="2853526"/>
            <a:ext cx="2610948" cy="385667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i="1" dirty="0">
                <a:solidFill>
                  <a:srgbClr val="000000"/>
                </a:solidFill>
              </a:rPr>
              <a:t>Τροποποίηση παραμέτρων λειτουργίας μηχανήματος</a:t>
            </a:r>
            <a:endParaRPr lang="en-US" sz="1200" b="0" i="1" u="none" baseline="0" dirty="0">
              <a:solidFill>
                <a:srgbClr val="000000"/>
              </a:solidFill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2FFB267D-443B-C3C7-5A25-D5B66601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011" y="3354143"/>
            <a:ext cx="2610948" cy="385667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i="1" dirty="0">
                <a:solidFill>
                  <a:srgbClr val="000000"/>
                </a:solidFill>
              </a:rPr>
              <a:t>Δημιουργία συνόλων μηχανημάτων</a:t>
            </a:r>
            <a:endParaRPr lang="en-US" sz="1200" b="0" i="1" u="none" baseline="0" dirty="0">
              <a:solidFill>
                <a:srgbClr val="000000"/>
              </a:solidFill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73B78B02-7A30-E2B2-903F-01C70841F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011" y="3869091"/>
            <a:ext cx="2610948" cy="385667"/>
          </a:xfrm>
          <a:prstGeom prst="rect">
            <a:avLst/>
          </a:prstGeom>
          <a:gradFill rotWithShape="1">
            <a:gsLst>
              <a:gs pos="0">
                <a:srgbClr val="879BAA">
                  <a:alpha val="33000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08000" rIns="36000" bIns="3600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l-GR" sz="1200" i="1" dirty="0">
                <a:solidFill>
                  <a:srgbClr val="000000"/>
                </a:solidFill>
              </a:rPr>
              <a:t>Αλλαγή προφυλακτήρων και προστατευτικών διατάξεων με μη προβλεπόμενα δομικά στοιχεία ασφάλειας</a:t>
            </a:r>
            <a:endParaRPr lang="en-US" sz="1200" b="0" i="1" u="none" baseline="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C0E01-CFA1-F825-9A4F-5F0721CDB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7135" r="14984" b="37135"/>
          <a:stretch/>
        </p:blipFill>
        <p:spPr>
          <a:xfrm>
            <a:off x="11226000" y="6599032"/>
            <a:ext cx="966000" cy="2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03861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TITLE2" val="Verantwortung"/>
  <p:tag name="CDT_TITLE3" val=""/>
  <p:tag name="CDT_NAVBARONTHISSLIDE" val="True"/>
  <p:tag name="CDT_DESIGNS_NAME" val="Siemens 2013 – 4:3"/>
  <p:tag name="CDT_MASTERS_NAME" val="Free Content"/>
  <p:tag name="CDT_LAYOUT_TYPE" val="11"/>
  <p:tag name="CDT_INTERSECT_SLIDE" val="False"/>
  <p:tag name="CDT_OLDSLIDEHIDDEN" val="False"/>
  <p:tag name="CDT_OLDSLIDEINDEX" val="1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f8fdc3-adf3-4bbf-8215-da1fdfb5bc69" xsi:nil="true"/>
    <lcf76f155ced4ddcb4097134ff3c332f xmlns="27f8ffc6-f7f7-4a26-a756-daf51cf03e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20690648FD54D9E1F2D31E56525ED" ma:contentTypeVersion="16" ma:contentTypeDescription="Create a new document." ma:contentTypeScope="" ma:versionID="cb77354a91a72604932bdb45db4de977">
  <xsd:schema xmlns:xsd="http://www.w3.org/2001/XMLSchema" xmlns:xs="http://www.w3.org/2001/XMLSchema" xmlns:p="http://schemas.microsoft.com/office/2006/metadata/properties" xmlns:ns2="27f8ffc6-f7f7-4a26-a756-daf51cf03e9d" xmlns:ns3="71f8fdc3-adf3-4bbf-8215-da1fdfb5bc69" targetNamespace="http://schemas.microsoft.com/office/2006/metadata/properties" ma:root="true" ma:fieldsID="f2171e5f2905ff8c6fcb04a9eb9b8419" ns2:_="" ns3:_="">
    <xsd:import namespace="27f8ffc6-f7f7-4a26-a756-daf51cf03e9d"/>
    <xsd:import namespace="71f8fdc3-adf3-4bbf-8215-da1fdfb5bc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8ffc6-f7f7-4a26-a756-daf51cf03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7005e9d-4b08-4c98-8c30-1985498ff9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8fdc3-adf3-4bbf-8215-da1fdfb5bc6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89e8f9-bb3e-416f-8c7c-64e1e97634d6}" ma:internalName="TaxCatchAll" ma:showField="CatchAllData" ma:web="71f8fdc3-adf3-4bbf-8215-da1fdfb5bc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D3AE21-E7A7-4FE2-91CE-19577B598A8F}">
  <ds:schemaRefs>
    <ds:schemaRef ds:uri="27f8ffc6-f7f7-4a26-a756-daf51cf03e9d"/>
    <ds:schemaRef ds:uri="5e8027bd-9469-44f2-8090-710fe38ae153"/>
    <ds:schemaRef ds:uri="71f8fdc3-adf3-4bbf-8215-da1fdfb5bc69"/>
    <ds:schemaRef ds:uri="c027fe85-7af3-4f37-b5b4-570bea79ef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F18B76-3B3A-4071-B5EC-D7420D3B3D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8BB55F-CB3F-412B-AF92-612C9934C787}">
  <ds:schemaRefs>
    <ds:schemaRef ds:uri="27f8ffc6-f7f7-4a26-a756-daf51cf03e9d"/>
    <ds:schemaRef ds:uri="71f8fdc3-adf3-4bbf-8215-da1fdfb5bc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</TotalTime>
  <Words>984</Words>
  <Application>Microsoft Office PowerPoint</Application>
  <PresentationFormat>Widescreen</PresentationFormat>
  <Paragraphs>204</Paragraphs>
  <Slides>26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 and Risk Reduction Measures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ProAct</dc:title>
  <dc:creator>Elsa Georgiza</dc:creator>
  <cp:lastModifiedBy>Vasileios Peppas</cp:lastModifiedBy>
  <cp:revision>11</cp:revision>
  <dcterms:created xsi:type="dcterms:W3CDTF">2019-05-10T18:27:04Z</dcterms:created>
  <dcterms:modified xsi:type="dcterms:W3CDTF">2024-11-07T14:26:50Z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0x010100A7BFA60AACAF4C468AF1C107DD868D93</vt:lpwstr>
  </property>
  <property fmtid="{D5CDD505-2E9C-101B-9397-08002B2CF9AE}" pid="3" name="MediaServiceImageTags">
    <vt:lpwstr/>
  </property>
</Properties>
</file>