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12" r:id="rId1"/>
  </p:sldMasterIdLst>
  <p:notesMasterIdLst>
    <p:notesMasterId r:id="rId14"/>
  </p:notesMasterIdLst>
  <p:sldIdLst>
    <p:sldId id="257" r:id="rId2"/>
    <p:sldId id="258" r:id="rId3"/>
    <p:sldId id="278" r:id="rId4"/>
    <p:sldId id="265" r:id="rId5"/>
    <p:sldId id="279" r:id="rId6"/>
    <p:sldId id="266" r:id="rId7"/>
    <p:sldId id="275" r:id="rId8"/>
    <p:sldId id="267" r:id="rId9"/>
    <p:sldId id="268" r:id="rId10"/>
    <p:sldId id="269" r:id="rId11"/>
    <p:sldId id="280" r:id="rId12"/>
    <p:sldId id="274" r:id="rId13"/>
  </p:sldIdLst>
  <p:sldSz cx="12192000" cy="6858000"/>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88" d="100"/>
          <a:sy n="88" d="100"/>
        </p:scale>
        <p:origin x="50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B31E7B3D-2A0A-4B30-97B0-7DD963593C4B}" type="datetimeFigureOut">
              <a:rPr lang="el-GR" smtClean="0"/>
              <a:t>17/11/2021</a:t>
            </a:fld>
            <a:endParaRPr lang="el-GR"/>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8975" y="4822825"/>
            <a:ext cx="5511800" cy="39465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9520238"/>
            <a:ext cx="2986088" cy="50165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902075" y="9520238"/>
            <a:ext cx="2986088" cy="501650"/>
          </a:xfrm>
          <a:prstGeom prst="rect">
            <a:avLst/>
          </a:prstGeom>
        </p:spPr>
        <p:txBody>
          <a:bodyPr vert="horz" lIns="91440" tIns="45720" rIns="91440" bIns="45720" rtlCol="0" anchor="b"/>
          <a:lstStyle>
            <a:lvl1pPr algn="r">
              <a:defRPr sz="1200"/>
            </a:lvl1pPr>
          </a:lstStyle>
          <a:p>
            <a:fld id="{BC28C0D1-741A-4F26-BE81-3F791C82416D}" type="slidenum">
              <a:rPr lang="el-GR" smtClean="0"/>
              <a:t>‹#›</a:t>
            </a:fld>
            <a:endParaRPr lang="el-GR"/>
          </a:p>
        </p:txBody>
      </p:sp>
    </p:spTree>
    <p:extLst>
      <p:ext uri="{BB962C8B-B14F-4D97-AF65-F5344CB8AC3E}">
        <p14:creationId xmlns:p14="http://schemas.microsoft.com/office/powerpoint/2010/main" val="1757608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77013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5576553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49880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790159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450581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586B75A-687E-405C-8A0B-8D00578BA2C3}" type="datetimeFigureOut">
              <a:rPr lang="en-US" smtClean="0"/>
              <a:pPr/>
              <a:t>11/17/2021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048509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5586B75A-687E-405C-8A0B-8D00578BA2C3}" type="datetimeFigureOut">
              <a:rPr lang="en-US" smtClean="0"/>
              <a:pPr/>
              <a:t>11/17/2021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175850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97383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8638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95117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38510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93873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11/17/2021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05890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11/17/2021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96866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11/17/2021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50452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53329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38752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586B75A-687E-405C-8A0B-8D00578BA2C3}" type="datetimeFigureOut">
              <a:rPr lang="en-US" smtClean="0"/>
              <a:pPr/>
              <a:t>11/17/2021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08727754"/>
      </p:ext>
    </p:extLst>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 id="2147483926" r:id="rId14"/>
    <p:sldLayoutId id="2147483927" r:id="rId15"/>
    <p:sldLayoutId id="2147483928" r:id="rId16"/>
    <p:sldLayoutId id="214748392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987425"/>
            <a:ext cx="4716281" cy="3244941"/>
          </a:xfrm>
        </p:spPr>
        <p:txBody>
          <a:bodyPr>
            <a:noAutofit/>
          </a:bodyPr>
          <a:lstStyle/>
          <a:p>
            <a:r>
              <a:rPr lang="el-GR" sz="4400" b="1" dirty="0" smtClean="0">
                <a:solidFill>
                  <a:schemeClr val="accent4"/>
                </a:solidFill>
              </a:rPr>
              <a:t>ΠΡΟΛΗΠΤΙΚΗ ΚΑΙ ΚΑΤΑΣΤΑΛΤΙΚΗ ΕΠΟΠΤΕΙΑ ΤΗΣ ΕΠΙΤΡΟΠΗΣ ΚΕΦΑΛΑΙΑΓΟΡΑΣ</a:t>
            </a:r>
            <a:endParaRPr lang="el-GR" sz="4400" b="1" dirty="0">
              <a:solidFill>
                <a:schemeClr val="accent4"/>
              </a:solidFill>
            </a:endParaRP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1737" b="11737"/>
          <a:stretch>
            <a:fillRect/>
          </a:stretch>
        </p:blipFill>
        <p:spPr>
          <a:xfrm>
            <a:off x="5642152" y="1201783"/>
            <a:ext cx="5713235" cy="4659267"/>
          </a:xfrm>
        </p:spPr>
      </p:pic>
      <p:sp>
        <p:nvSpPr>
          <p:cNvPr id="4" name="Text Placeholder 3"/>
          <p:cNvSpPr>
            <a:spLocks noGrp="1"/>
          </p:cNvSpPr>
          <p:nvPr>
            <p:ph type="body" sz="half" idx="2"/>
          </p:nvPr>
        </p:nvSpPr>
        <p:spPr>
          <a:xfrm>
            <a:off x="775062" y="987425"/>
            <a:ext cx="4676504" cy="4403181"/>
          </a:xfrm>
        </p:spPr>
        <p:txBody>
          <a:bodyPr>
            <a:normAutofit/>
          </a:bodyPr>
          <a:lstStyle/>
          <a:p>
            <a:endParaRPr lang="el-GR" dirty="0" smtClean="0">
              <a:solidFill>
                <a:schemeClr val="tx2">
                  <a:lumMod val="75000"/>
                </a:schemeClr>
              </a:solidFill>
              <a:latin typeface="Tahoma" panose="020B0604030504040204" pitchFamily="34" charset="0"/>
            </a:endParaRPr>
          </a:p>
          <a:p>
            <a:endParaRPr lang="el-GR" sz="1000" dirty="0">
              <a:solidFill>
                <a:schemeClr val="tx2">
                  <a:lumMod val="75000"/>
                </a:schemeClr>
              </a:solidFill>
              <a:latin typeface="Tahoma" panose="020B0604030504040204" pitchFamily="34" charset="0"/>
            </a:endParaRPr>
          </a:p>
          <a:p>
            <a:endParaRPr lang="el-GR" dirty="0" smtClean="0">
              <a:solidFill>
                <a:schemeClr val="tx2">
                  <a:lumMod val="75000"/>
                </a:schemeClr>
              </a:solidFill>
              <a:latin typeface="Tahoma" panose="020B0604030504040204" pitchFamily="34" charset="0"/>
            </a:endParaRPr>
          </a:p>
          <a:p>
            <a:endParaRPr lang="el-GR" dirty="0">
              <a:solidFill>
                <a:schemeClr val="tx2">
                  <a:lumMod val="75000"/>
                </a:schemeClr>
              </a:solidFill>
              <a:latin typeface="Tahoma" panose="020B0604030504040204" pitchFamily="34" charset="0"/>
            </a:endParaRPr>
          </a:p>
          <a:p>
            <a:endParaRPr lang="el-GR" dirty="0" smtClean="0">
              <a:solidFill>
                <a:schemeClr val="tx2">
                  <a:lumMod val="75000"/>
                </a:schemeClr>
              </a:solidFill>
              <a:latin typeface="Tahoma" panose="020B0604030504040204" pitchFamily="34" charset="0"/>
            </a:endParaRPr>
          </a:p>
          <a:p>
            <a:endParaRPr lang="el-GR" dirty="0">
              <a:solidFill>
                <a:schemeClr val="tx2">
                  <a:lumMod val="75000"/>
                </a:schemeClr>
              </a:solidFill>
              <a:latin typeface="Tahoma" panose="020B0604030504040204" pitchFamily="34" charset="0"/>
            </a:endParaRPr>
          </a:p>
          <a:p>
            <a:endParaRPr lang="el-GR" dirty="0" smtClean="0">
              <a:solidFill>
                <a:schemeClr val="tx2">
                  <a:lumMod val="75000"/>
                </a:schemeClr>
              </a:solidFill>
              <a:latin typeface="Tahoma" panose="020B0604030504040204" pitchFamily="34" charset="0"/>
            </a:endParaRPr>
          </a:p>
          <a:p>
            <a:endParaRPr lang="el-GR" dirty="0">
              <a:solidFill>
                <a:schemeClr val="tx2">
                  <a:lumMod val="75000"/>
                </a:schemeClr>
              </a:solidFill>
              <a:latin typeface="Tahoma" panose="020B0604030504040204" pitchFamily="34" charset="0"/>
            </a:endParaRPr>
          </a:p>
          <a:p>
            <a:endParaRPr lang="el-GR" dirty="0" smtClean="0">
              <a:solidFill>
                <a:schemeClr val="tx2">
                  <a:lumMod val="75000"/>
                </a:schemeClr>
              </a:solidFill>
              <a:latin typeface="Tahoma" panose="020B0604030504040204" pitchFamily="34" charset="0"/>
            </a:endParaRPr>
          </a:p>
          <a:p>
            <a:endParaRPr lang="el-GR" dirty="0">
              <a:solidFill>
                <a:schemeClr val="accent4">
                  <a:lumMod val="50000"/>
                </a:schemeClr>
              </a:solidFill>
              <a:latin typeface="Tahoma" panose="020B0604030504040204" pitchFamily="34" charset="0"/>
            </a:endParaRPr>
          </a:p>
          <a:p>
            <a:r>
              <a:rPr lang="el-GR" dirty="0" smtClean="0">
                <a:solidFill>
                  <a:schemeClr val="tx2">
                    <a:lumMod val="60000"/>
                    <a:lumOff val="40000"/>
                  </a:schemeClr>
                </a:solidFill>
                <a:latin typeface="Tahoma" panose="020B0604030504040204" pitchFamily="34" charset="0"/>
              </a:rPr>
              <a:t>ΗΜΕΡΙΔΑ ΣΒΕ, ΘΕΣΣΑΛΟΝΙΚΗ, </a:t>
            </a:r>
          </a:p>
          <a:p>
            <a:r>
              <a:rPr lang="el-GR" dirty="0" smtClean="0">
                <a:solidFill>
                  <a:schemeClr val="tx2">
                    <a:lumMod val="60000"/>
                    <a:lumOff val="40000"/>
                  </a:schemeClr>
                </a:solidFill>
                <a:latin typeface="Tahoma" panose="020B0604030504040204" pitchFamily="34" charset="0"/>
              </a:rPr>
              <a:t>19 ΝΟΕΜΒΡΙΟΥ 2021</a:t>
            </a:r>
          </a:p>
        </p:txBody>
      </p:sp>
      <p:sp>
        <p:nvSpPr>
          <p:cNvPr id="6" name="Text Placeholder 3"/>
          <p:cNvSpPr txBox="1">
            <a:spLocks/>
          </p:cNvSpPr>
          <p:nvPr/>
        </p:nvSpPr>
        <p:spPr>
          <a:xfrm>
            <a:off x="653142" y="5861050"/>
            <a:ext cx="9225425" cy="99694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300"/>
              </a:spcBef>
              <a:buFont typeface="Arial" pitchFamily="34" charset="0"/>
              <a:buNone/>
              <a:defRPr sz="1400" kern="1200">
                <a:solidFill>
                  <a:srgbClr val="262626"/>
                </a:solidFill>
                <a:latin typeface="+mn-lt"/>
                <a:ea typeface="+mn-ea"/>
                <a:cs typeface="+mn-cs"/>
              </a:defRPr>
            </a:lvl1pPr>
            <a:lvl2pPr marL="457200" indent="0" algn="l" defTabSz="914400" rtl="0" eaLnBrk="1" latinLnBrk="0" hangingPunct="1">
              <a:lnSpc>
                <a:spcPct val="85000"/>
              </a:lnSpc>
              <a:spcBef>
                <a:spcPts val="600"/>
              </a:spcBef>
              <a:buFont typeface="Arial" pitchFamily="34" charset="0"/>
              <a:buNone/>
              <a:defRPr sz="1200" kern="1200">
                <a:solidFill>
                  <a:schemeClr val="tx1">
                    <a:lumMod val="85000"/>
                    <a:lumOff val="15000"/>
                  </a:schemeClr>
                </a:solidFill>
                <a:latin typeface="+mn-lt"/>
                <a:ea typeface="+mn-ea"/>
                <a:cs typeface="+mn-cs"/>
              </a:defRPr>
            </a:lvl2pPr>
            <a:lvl3pPr marL="914400" indent="0" algn="l" defTabSz="914400" rtl="0" eaLnBrk="1" latinLnBrk="0" hangingPunct="1">
              <a:lnSpc>
                <a:spcPct val="85000"/>
              </a:lnSpc>
              <a:spcBef>
                <a:spcPts val="600"/>
              </a:spcBef>
              <a:buFont typeface="Arial" pitchFamily="34" charset="0"/>
              <a:buNone/>
              <a:defRPr sz="1000" i="1" kern="1200">
                <a:solidFill>
                  <a:schemeClr val="tx1">
                    <a:lumMod val="85000"/>
                    <a:lumOff val="15000"/>
                  </a:schemeClr>
                </a:solidFill>
                <a:latin typeface="+mn-lt"/>
                <a:ea typeface="+mn-ea"/>
                <a:cs typeface="+mn-cs"/>
              </a:defRPr>
            </a:lvl3pPr>
            <a:lvl4pPr marL="1371600" indent="0" algn="l" defTabSz="914400" rtl="0" eaLnBrk="1" latinLnBrk="0" hangingPunct="1">
              <a:lnSpc>
                <a:spcPct val="85000"/>
              </a:lnSpc>
              <a:spcBef>
                <a:spcPts val="600"/>
              </a:spcBef>
              <a:buFont typeface="Arial" pitchFamily="34" charset="0"/>
              <a:buNone/>
              <a:defRPr sz="900" kern="1200">
                <a:solidFill>
                  <a:schemeClr val="tx1">
                    <a:lumMod val="85000"/>
                    <a:lumOff val="15000"/>
                  </a:schemeClr>
                </a:solidFill>
                <a:latin typeface="+mn-lt"/>
                <a:ea typeface="+mn-ea"/>
                <a:cs typeface="+mn-cs"/>
              </a:defRPr>
            </a:lvl4pPr>
            <a:lvl5pPr marL="1828800" indent="0" algn="l" defTabSz="914400" rtl="0" eaLnBrk="1" latinLnBrk="0" hangingPunct="1">
              <a:lnSpc>
                <a:spcPct val="85000"/>
              </a:lnSpc>
              <a:spcBef>
                <a:spcPts val="600"/>
              </a:spcBef>
              <a:buFont typeface="Arial" pitchFamily="34" charset="0"/>
              <a:buNone/>
              <a:defRPr sz="900" kern="1200">
                <a:solidFill>
                  <a:schemeClr val="tx1">
                    <a:lumMod val="85000"/>
                    <a:lumOff val="15000"/>
                  </a:schemeClr>
                </a:solidFill>
                <a:latin typeface="+mn-lt"/>
                <a:ea typeface="+mn-ea"/>
                <a:cs typeface="+mn-cs"/>
              </a:defRPr>
            </a:lvl5pPr>
            <a:lvl6pPr marL="2286000" indent="0" algn="l" defTabSz="914400" rtl="0" eaLnBrk="1" latinLnBrk="0" hangingPunct="1">
              <a:lnSpc>
                <a:spcPct val="85000"/>
              </a:lnSpc>
              <a:spcBef>
                <a:spcPts val="600"/>
              </a:spcBef>
              <a:buFont typeface="Arial" pitchFamily="34" charset="0"/>
              <a:buNone/>
              <a:defRPr sz="900" kern="1200">
                <a:solidFill>
                  <a:schemeClr val="tx1">
                    <a:lumMod val="85000"/>
                    <a:lumOff val="15000"/>
                  </a:schemeClr>
                </a:solidFill>
                <a:latin typeface="+mn-lt"/>
                <a:ea typeface="+mn-ea"/>
                <a:cs typeface="+mn-cs"/>
              </a:defRPr>
            </a:lvl6pPr>
            <a:lvl7pPr marL="2743200" indent="0" algn="l" defTabSz="914400" rtl="0" eaLnBrk="1" latinLnBrk="0" hangingPunct="1">
              <a:lnSpc>
                <a:spcPct val="85000"/>
              </a:lnSpc>
              <a:spcBef>
                <a:spcPts val="600"/>
              </a:spcBef>
              <a:buFont typeface="Arial" pitchFamily="34" charset="0"/>
              <a:buNone/>
              <a:defRPr sz="900" kern="1200">
                <a:solidFill>
                  <a:schemeClr val="tx1">
                    <a:lumMod val="85000"/>
                    <a:lumOff val="15000"/>
                  </a:schemeClr>
                </a:solidFill>
                <a:latin typeface="+mn-lt"/>
                <a:ea typeface="+mn-ea"/>
                <a:cs typeface="+mn-cs"/>
              </a:defRPr>
            </a:lvl7pPr>
            <a:lvl8pPr marL="3200400" indent="0" algn="l" defTabSz="914400" rtl="0" eaLnBrk="1" latinLnBrk="0" hangingPunct="1">
              <a:lnSpc>
                <a:spcPct val="85000"/>
              </a:lnSpc>
              <a:spcBef>
                <a:spcPts val="600"/>
              </a:spcBef>
              <a:buFont typeface="Arial" pitchFamily="34" charset="0"/>
              <a:buNone/>
              <a:defRPr sz="900" kern="1200">
                <a:solidFill>
                  <a:schemeClr val="tx1">
                    <a:lumMod val="85000"/>
                    <a:lumOff val="15000"/>
                  </a:schemeClr>
                </a:solidFill>
                <a:latin typeface="+mn-lt"/>
                <a:ea typeface="+mn-ea"/>
                <a:cs typeface="+mn-cs"/>
              </a:defRPr>
            </a:lvl8pPr>
            <a:lvl9pPr marL="3657600" indent="0" algn="l" defTabSz="914400" rtl="0" eaLnBrk="1" latinLnBrk="0" hangingPunct="1">
              <a:lnSpc>
                <a:spcPct val="85000"/>
              </a:lnSpc>
              <a:spcBef>
                <a:spcPts val="600"/>
              </a:spcBef>
              <a:buFont typeface="Arial" pitchFamily="34" charset="0"/>
              <a:buNone/>
              <a:defRPr sz="900" kern="1200">
                <a:solidFill>
                  <a:schemeClr val="tx1">
                    <a:lumMod val="85000"/>
                    <a:lumOff val="15000"/>
                  </a:schemeClr>
                </a:solidFill>
                <a:latin typeface="+mn-lt"/>
                <a:ea typeface="+mn-ea"/>
                <a:cs typeface="+mn-cs"/>
              </a:defRPr>
            </a:lvl9pPr>
          </a:lstStyle>
          <a:p>
            <a:endParaRPr lang="el-GR" dirty="0"/>
          </a:p>
        </p:txBody>
      </p:sp>
      <p:pic>
        <p:nvPicPr>
          <p:cNvPr id="9" name="Picture 8"/>
          <p:cNvPicPr>
            <a:picLocks noChangeAspect="1"/>
          </p:cNvPicPr>
          <p:nvPr/>
        </p:nvPicPr>
        <p:blipFill>
          <a:blip r:embed="rId3"/>
          <a:stretch>
            <a:fillRect/>
          </a:stretch>
        </p:blipFill>
        <p:spPr>
          <a:xfrm>
            <a:off x="1082486" y="5687532"/>
            <a:ext cx="1464150" cy="1170467"/>
          </a:xfrm>
          <a:prstGeom prst="rect">
            <a:avLst/>
          </a:prstGeom>
        </p:spPr>
      </p:pic>
    </p:spTree>
    <p:extLst>
      <p:ext uri="{BB962C8B-B14F-4D97-AF65-F5344CB8AC3E}">
        <p14:creationId xmlns:p14="http://schemas.microsoft.com/office/powerpoint/2010/main" val="3584031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1999" cy="4708981"/>
          </a:xfrm>
          <a:prstGeom prst="rect">
            <a:avLst/>
          </a:prstGeom>
        </p:spPr>
        <p:txBody>
          <a:bodyPr wrap="square">
            <a:spAutoFit/>
          </a:bodyPr>
          <a:lstStyle/>
          <a:p>
            <a:pPr lvl="0" algn="ctr"/>
            <a:r>
              <a:rPr lang="el-GR" sz="3600" dirty="0" smtClean="0">
                <a:solidFill>
                  <a:srgbClr val="1D6FA9">
                    <a:lumMod val="60000"/>
                    <a:lumOff val="40000"/>
                  </a:srgbClr>
                </a:solidFill>
              </a:rPr>
              <a:t>I</a:t>
            </a:r>
            <a:r>
              <a:rPr lang="en-US" sz="3600" dirty="0" smtClean="0">
                <a:solidFill>
                  <a:srgbClr val="1D6FA9">
                    <a:lumMod val="60000"/>
                    <a:lumOff val="40000"/>
                  </a:srgbClr>
                </a:solidFill>
              </a:rPr>
              <a:t>V.</a:t>
            </a:r>
            <a:r>
              <a:rPr lang="el-GR" sz="3600" dirty="0" smtClean="0">
                <a:solidFill>
                  <a:srgbClr val="1D6FA9">
                    <a:lumMod val="60000"/>
                    <a:lumOff val="40000"/>
                  </a:srgbClr>
                </a:solidFill>
              </a:rPr>
              <a:t> ΠΡΙΝ ΤΗΝ ΠΡΟΣΦΥΓΗ ΣΤΑ ΔΙΚΑΣΤΗΡΙΑ</a:t>
            </a:r>
            <a:endParaRPr lang="en-US" sz="3600" dirty="0">
              <a:solidFill>
                <a:srgbClr val="1D6FA9">
                  <a:lumMod val="60000"/>
                  <a:lumOff val="40000"/>
                </a:srgbClr>
              </a:solidFill>
            </a:endParaRPr>
          </a:p>
          <a:p>
            <a:endParaRPr lang="el-GR" sz="2400" dirty="0" smtClean="0">
              <a:solidFill>
                <a:schemeClr val="accent4">
                  <a:lumMod val="60000"/>
                  <a:lumOff val="40000"/>
                </a:schemeClr>
              </a:solidFill>
            </a:endParaRPr>
          </a:p>
          <a:p>
            <a:pPr marL="342900" indent="-342900" algn="just">
              <a:buFont typeface="Arial" panose="020B0604020202020204" pitchFamily="34" charset="0"/>
              <a:buChar char="•"/>
            </a:pPr>
            <a:r>
              <a:rPr lang="el-GR" sz="2400" dirty="0" smtClean="0"/>
              <a:t>Δυνατότητα υποβολής στην Επιτροπή Κεφαλαιαγοράς Αίτησης Θεραπείας που στρέφεται κατά της απόφασης επιβολής κυρώσεων του Διοικητικού Συμβουλίου. Η υποβολή  Αίτησης Θεραπείας δεν αποτελεί προαπαιτούμενο για την προσφυγή στα Δικαστήρια. </a:t>
            </a:r>
          </a:p>
          <a:p>
            <a:pPr algn="just"/>
            <a:endParaRPr lang="el-GR" sz="2400" dirty="0" smtClean="0"/>
          </a:p>
          <a:p>
            <a:pPr marL="342900" indent="-342900" algn="just">
              <a:buFont typeface="Arial" panose="020B0604020202020204" pitchFamily="34" charset="0"/>
              <a:buChar char="•"/>
            </a:pPr>
            <a:r>
              <a:rPr lang="el-GR" sz="2400" dirty="0" smtClean="0"/>
              <a:t>Μείωση του </a:t>
            </a:r>
            <a:r>
              <a:rPr lang="el-GR" sz="2400" dirty="0"/>
              <a:t>προστίμου που επιβλήθηκε σε ποσοστό είκοσι τοις εκατό (20%) </a:t>
            </a:r>
            <a:r>
              <a:rPr lang="el-GR" sz="2400" dirty="0" smtClean="0"/>
              <a:t>από </a:t>
            </a:r>
            <a:r>
              <a:rPr lang="el-GR" sz="2400" dirty="0"/>
              <a:t>τον Προϊστάμενο της αρμόδιας για την είσπραξη του προστίμου Δ.Ο.Υ</a:t>
            </a:r>
            <a:r>
              <a:rPr lang="el-GR" sz="2400" dirty="0" smtClean="0"/>
              <a:t>., σε περίπτωση εφάπαξ καταβολής του χρηματικού προστίμου εντός </a:t>
            </a:r>
            <a:r>
              <a:rPr lang="el-GR" sz="2400" dirty="0"/>
              <a:t>δύο μηνών από τ</a:t>
            </a:r>
            <a:r>
              <a:rPr lang="el-GR" sz="2400" dirty="0" smtClean="0"/>
              <a:t>η </a:t>
            </a:r>
            <a:r>
              <a:rPr lang="el-GR" sz="2400" dirty="0"/>
              <a:t>γνωστοποίηση </a:t>
            </a:r>
            <a:r>
              <a:rPr lang="el-GR" sz="2400" dirty="0" smtClean="0"/>
              <a:t>στον υπόχρεο </a:t>
            </a:r>
            <a:r>
              <a:rPr lang="el-GR" sz="2400" dirty="0"/>
              <a:t>της σχετικής ταμειακής </a:t>
            </a:r>
            <a:r>
              <a:rPr lang="el-GR" sz="2400" dirty="0" smtClean="0"/>
              <a:t>βεβαίωσης (προϋπόθεση να αποδεχθεί </a:t>
            </a:r>
            <a:r>
              <a:rPr lang="el-GR" sz="2400" dirty="0"/>
              <a:t>την απόφαση της Επιτροπής Κεφαλαιαγοράς που αποτελεί το νόμιμο τίτλο αυτής και </a:t>
            </a:r>
            <a:r>
              <a:rPr lang="el-GR" sz="2400" dirty="0" smtClean="0"/>
              <a:t>να παραιτηθεί </a:t>
            </a:r>
            <a:r>
              <a:rPr lang="el-GR" sz="2400" dirty="0"/>
              <a:t>από την άσκηση οποιουδήποτε ένδικου βοηθήματος ή </a:t>
            </a:r>
            <a:r>
              <a:rPr lang="el-GR" sz="2400" dirty="0" smtClean="0"/>
              <a:t>μέσου).</a:t>
            </a:r>
            <a:endParaRPr lang="el-GR" dirty="0" smtClean="0"/>
          </a:p>
        </p:txBody>
      </p:sp>
    </p:spTree>
    <p:extLst>
      <p:ext uri="{BB962C8B-B14F-4D97-AF65-F5344CB8AC3E}">
        <p14:creationId xmlns:p14="http://schemas.microsoft.com/office/powerpoint/2010/main" val="3882873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555" y="400595"/>
            <a:ext cx="11444696" cy="6647974"/>
          </a:xfrm>
          <a:prstGeom prst="rect">
            <a:avLst/>
          </a:prstGeom>
        </p:spPr>
        <p:txBody>
          <a:bodyPr wrap="square">
            <a:spAutoFit/>
          </a:bodyPr>
          <a:lstStyle/>
          <a:p>
            <a:pPr lvl="0" algn="ctr"/>
            <a:r>
              <a:rPr lang="en-US" sz="3600" dirty="0" smtClean="0">
                <a:solidFill>
                  <a:srgbClr val="1D6FA9">
                    <a:lumMod val="60000"/>
                    <a:lumOff val="40000"/>
                  </a:srgbClr>
                </a:solidFill>
              </a:rPr>
              <a:t>V.</a:t>
            </a:r>
            <a:r>
              <a:rPr lang="el-GR" sz="3600" dirty="0" smtClean="0">
                <a:solidFill>
                  <a:srgbClr val="1D6FA9">
                    <a:lumMod val="60000"/>
                    <a:lumOff val="40000"/>
                  </a:srgbClr>
                </a:solidFill>
              </a:rPr>
              <a:t>ΕΝΔΙΚΑ ΒΟΗΘΗΜΑΤΑ ΚΑΙ ΜΕΣΑ ΚΑΤΑ ΤΩΝ ΑΠΟΦΑΣΕΩΝ ΤΗΣ ΕΠΙΤΡΟΠΗΣ ΚΕΦΑΛΑΙΑΓΟΡΑΣ</a:t>
            </a:r>
            <a:endParaRPr lang="en-US" sz="3600" dirty="0">
              <a:solidFill>
                <a:srgbClr val="1D6FA9">
                  <a:lumMod val="60000"/>
                  <a:lumOff val="40000"/>
                </a:srgbClr>
              </a:solidFill>
            </a:endParaRPr>
          </a:p>
          <a:p>
            <a:endParaRPr lang="el-GR" sz="2400" dirty="0" smtClean="0">
              <a:solidFill>
                <a:schemeClr val="accent4">
                  <a:lumMod val="60000"/>
                  <a:lumOff val="40000"/>
                </a:schemeClr>
              </a:solidFill>
            </a:endParaRPr>
          </a:p>
          <a:p>
            <a:pPr algn="just"/>
            <a:r>
              <a:rPr lang="el-GR" sz="2400" dirty="0" smtClean="0"/>
              <a:t>Οι </a:t>
            </a:r>
            <a:r>
              <a:rPr lang="el-GR" sz="2400" dirty="0"/>
              <a:t>εν γένει αποφάσεις της Επιτροπής Κεφαλαιαγοράς προσβάλλονται δικαστικώς ως εξής:</a:t>
            </a:r>
          </a:p>
          <a:p>
            <a:pPr algn="just"/>
            <a:endParaRPr lang="el-GR" sz="2400" dirty="0"/>
          </a:p>
          <a:p>
            <a:pPr algn="just"/>
            <a:r>
              <a:rPr lang="el-GR" sz="2400" dirty="0"/>
              <a:t> α) Οι αποφάσεις της Επιτροπής Κεφαλαιαγοράς με τις οποίες επιβάλλεται χρηματικό πρόστιμο προσβάλλονται με προσφυγή ουσίας ενώπιον του Διοικητικού Εφετείου Αθηνών, το οποίο δικάζει σε πρώτο και τελευταίο βαθμό, μέσα σε προθεσμία εξήντα ημερών από την κοινοποίησή τους.</a:t>
            </a:r>
          </a:p>
          <a:p>
            <a:pPr algn="just"/>
            <a:endParaRPr lang="el-GR" sz="2400" dirty="0"/>
          </a:p>
          <a:p>
            <a:pPr algn="just"/>
            <a:r>
              <a:rPr lang="el-GR" sz="2400" dirty="0"/>
              <a:t> β) </a:t>
            </a:r>
            <a:r>
              <a:rPr lang="el-GR" sz="2400" dirty="0" smtClean="0"/>
              <a:t>Όλες </a:t>
            </a:r>
            <a:r>
              <a:rPr lang="el-GR" sz="2400" dirty="0"/>
              <a:t>οι υπόλοιπες αποφάσεις της Επιτροπής Κεφαλαιαγοράς, που εκδίδονται ως εκτελεστές ατομικές διοικητικές πράξεις, προσβάλλονται με αίτηση ακυρώσεως ενώπιον του Διοικητικού Εφετείου Αθηνών, μέσα σε προθεσμία εξήντα ημερών από την κοινοποίησή τους. Κατά των αποφάσεων του Διοικητικού Εφετείου επιτρέπεται έφεση </a:t>
            </a:r>
            <a:r>
              <a:rPr lang="el-GR" sz="2400" dirty="0" smtClean="0"/>
              <a:t> </a:t>
            </a:r>
            <a:r>
              <a:rPr lang="el-GR" sz="2400" dirty="0"/>
              <a:t>ενώπιον του Συμβουλίου της Επικρατείας.</a:t>
            </a:r>
            <a:endParaRPr lang="en-US" sz="2400" dirty="0"/>
          </a:p>
          <a:p>
            <a:endParaRPr lang="el-GR" dirty="0" smtClean="0"/>
          </a:p>
        </p:txBody>
      </p:sp>
    </p:spTree>
    <p:extLst>
      <p:ext uri="{BB962C8B-B14F-4D97-AF65-F5344CB8AC3E}">
        <p14:creationId xmlns:p14="http://schemas.microsoft.com/office/powerpoint/2010/main" val="1178462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
            <a:ext cx="12191999" cy="8217634"/>
          </a:xfrm>
          <a:prstGeom prst="rect">
            <a:avLst/>
          </a:prstGeom>
        </p:spPr>
        <p:txBody>
          <a:bodyPr wrap="square">
            <a:spAutoFit/>
          </a:bodyPr>
          <a:lstStyle/>
          <a:p>
            <a:pPr lvl="0" algn="ctr"/>
            <a:endParaRPr lang="el-GR" sz="3600" dirty="0" smtClean="0">
              <a:solidFill>
                <a:srgbClr val="1D6FA9">
                  <a:lumMod val="60000"/>
                  <a:lumOff val="40000"/>
                </a:srgbClr>
              </a:solidFill>
            </a:endParaRPr>
          </a:p>
          <a:p>
            <a:pPr lvl="0" algn="ctr"/>
            <a:endParaRPr lang="el-GR" sz="3600" dirty="0">
              <a:solidFill>
                <a:srgbClr val="1D6FA9">
                  <a:lumMod val="60000"/>
                  <a:lumOff val="40000"/>
                </a:srgbClr>
              </a:solidFill>
            </a:endParaRPr>
          </a:p>
          <a:p>
            <a:pPr lvl="0" algn="ctr"/>
            <a:endParaRPr lang="el-GR" sz="3600" dirty="0" smtClean="0">
              <a:solidFill>
                <a:srgbClr val="1D6FA9">
                  <a:lumMod val="60000"/>
                  <a:lumOff val="40000"/>
                </a:srgbClr>
              </a:solidFill>
            </a:endParaRPr>
          </a:p>
          <a:p>
            <a:pPr lvl="0" algn="ctr"/>
            <a:endParaRPr lang="el-GR" sz="3600" dirty="0">
              <a:solidFill>
                <a:srgbClr val="1D6FA9">
                  <a:lumMod val="60000"/>
                  <a:lumOff val="40000"/>
                </a:srgbClr>
              </a:solidFill>
            </a:endParaRPr>
          </a:p>
          <a:p>
            <a:pPr lvl="0" algn="ctr"/>
            <a:endParaRPr lang="el-GR" sz="3600" dirty="0" smtClean="0">
              <a:solidFill>
                <a:srgbClr val="1D6FA9">
                  <a:lumMod val="60000"/>
                  <a:lumOff val="40000"/>
                </a:srgbClr>
              </a:solidFill>
            </a:endParaRPr>
          </a:p>
          <a:p>
            <a:pPr lvl="0" algn="ctr"/>
            <a:r>
              <a:rPr lang="el-GR" sz="4000" dirty="0" smtClean="0">
                <a:solidFill>
                  <a:srgbClr val="1D6FA9">
                    <a:lumMod val="60000"/>
                    <a:lumOff val="40000"/>
                  </a:srgbClr>
                </a:solidFill>
              </a:rPr>
              <a:t>Ευχαριστώ για την προσοχή σας  </a:t>
            </a:r>
            <a:endParaRPr lang="el-GR" sz="4000" dirty="0" smtClean="0"/>
          </a:p>
          <a:p>
            <a:pPr marL="285750" lvl="0" indent="-285750">
              <a:buFont typeface="Arial" panose="020B0604020202020204" pitchFamily="34" charset="0"/>
              <a:buChar char="•"/>
            </a:pPr>
            <a:endParaRPr lang="en-US" dirty="0"/>
          </a:p>
          <a:p>
            <a:pPr lvl="0"/>
            <a:endParaRPr lang="el-GR" dirty="0" smtClean="0"/>
          </a:p>
          <a:p>
            <a:pPr marL="285750" lvl="0" indent="-285750">
              <a:buFont typeface="Arial" panose="020B0604020202020204" pitchFamily="34" charset="0"/>
              <a:buChar char="•"/>
            </a:pPr>
            <a:endParaRPr lang="el-GR" sz="2400" dirty="0" smtClean="0"/>
          </a:p>
          <a:p>
            <a:pPr marL="285750" lvl="0" indent="-285750">
              <a:buFont typeface="Arial" panose="020B0604020202020204" pitchFamily="34" charset="0"/>
              <a:buChar char="•"/>
            </a:pPr>
            <a:endParaRPr lang="el-GR" sz="2400" dirty="0" smtClean="0"/>
          </a:p>
          <a:p>
            <a:pPr marL="285750" lvl="0" indent="-285750">
              <a:buFont typeface="Arial" panose="020B0604020202020204" pitchFamily="34" charset="0"/>
              <a:buChar char="•"/>
            </a:pPr>
            <a:endParaRPr lang="el-GR" sz="2400" dirty="0"/>
          </a:p>
          <a:p>
            <a:pPr marL="285750" lvl="0" indent="-285750">
              <a:buFont typeface="Arial" panose="020B0604020202020204" pitchFamily="34" charset="0"/>
              <a:buChar char="•"/>
            </a:pPr>
            <a:endParaRPr lang="en-US" sz="2400" dirty="0"/>
          </a:p>
          <a:p>
            <a:pPr marL="285750" lvl="0" indent="-285750">
              <a:buFont typeface="Arial" panose="020B0604020202020204" pitchFamily="34" charset="0"/>
              <a:buChar char="•"/>
            </a:pPr>
            <a:endParaRPr lang="el-GR" sz="2400" dirty="0"/>
          </a:p>
          <a:p>
            <a:pPr marL="285750" lvl="0" indent="-285750">
              <a:buFont typeface="Arial" panose="020B0604020202020204" pitchFamily="34" charset="0"/>
              <a:buChar char="•"/>
            </a:pPr>
            <a:endParaRPr lang="el-GR" sz="2400" dirty="0"/>
          </a:p>
          <a:p>
            <a:pPr marL="285750" lvl="0" indent="-285750">
              <a:buFont typeface="Arial" panose="020B0604020202020204" pitchFamily="34" charset="0"/>
              <a:buChar char="•"/>
            </a:pPr>
            <a:endParaRPr lang="en-US" dirty="0"/>
          </a:p>
          <a:p>
            <a:pPr lvl="0"/>
            <a:endParaRPr lang="en-US" dirty="0"/>
          </a:p>
          <a:p>
            <a:pPr lvl="0" algn="ctr"/>
            <a:endParaRPr lang="el-GR" dirty="0" smtClean="0"/>
          </a:p>
          <a:p>
            <a:pPr lvl="0" algn="ctr"/>
            <a:endParaRPr lang="en-US" dirty="0"/>
          </a:p>
          <a:p>
            <a:pPr lvl="0" algn="ctr"/>
            <a:endParaRPr lang="el-GR" sz="3600" dirty="0">
              <a:solidFill>
                <a:srgbClr val="1D6FA9">
                  <a:lumMod val="60000"/>
                  <a:lumOff val="40000"/>
                </a:srgbClr>
              </a:solidFill>
            </a:endParaRPr>
          </a:p>
          <a:p>
            <a:pPr lvl="0"/>
            <a:endParaRPr lang="el-GR" sz="2400" dirty="0" smtClean="0">
              <a:solidFill>
                <a:srgbClr val="1D6FA9">
                  <a:lumMod val="60000"/>
                  <a:lumOff val="40000"/>
                </a:srgbClr>
              </a:solidFill>
            </a:endParaRPr>
          </a:p>
        </p:txBody>
      </p:sp>
    </p:spTree>
    <p:extLst>
      <p:ext uri="{BB962C8B-B14F-4D97-AF65-F5344CB8AC3E}">
        <p14:creationId xmlns:p14="http://schemas.microsoft.com/office/powerpoint/2010/main" val="3005236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1999" cy="7571303"/>
          </a:xfrm>
          <a:prstGeom prst="rect">
            <a:avLst/>
          </a:prstGeom>
        </p:spPr>
        <p:txBody>
          <a:bodyPr wrap="square">
            <a:spAutoFit/>
          </a:bodyPr>
          <a:lstStyle/>
          <a:p>
            <a:r>
              <a:rPr lang="el-GR" sz="3600" dirty="0" smtClean="0">
                <a:solidFill>
                  <a:schemeClr val="tx2">
                    <a:lumMod val="75000"/>
                  </a:schemeClr>
                </a:solidFill>
              </a:rPr>
              <a:t>Η ΕΠΙΤΡΟΠΗ ΚΕΦΑΛΑΙΑΓΟΡΑΣ</a:t>
            </a:r>
            <a:r>
              <a:rPr lang="en-US" sz="3600" dirty="0" smtClean="0">
                <a:solidFill>
                  <a:schemeClr val="tx2">
                    <a:lumMod val="75000"/>
                  </a:schemeClr>
                </a:solidFill>
              </a:rPr>
              <a:t> </a:t>
            </a:r>
            <a:endParaRPr lang="el-GR" sz="3600" dirty="0" smtClean="0">
              <a:solidFill>
                <a:schemeClr val="tx2">
                  <a:lumMod val="75000"/>
                </a:schemeClr>
              </a:solidFill>
            </a:endParaRPr>
          </a:p>
          <a:p>
            <a:endParaRPr lang="el-GR" dirty="0"/>
          </a:p>
          <a:p>
            <a:pPr algn="just"/>
            <a:r>
              <a:rPr lang="el-GR" sz="2800" dirty="0" smtClean="0"/>
              <a:t>Η Επιτροπή Κεφαλαιαγοράς έχει </a:t>
            </a:r>
            <a:r>
              <a:rPr lang="el-GR" sz="2800" dirty="0"/>
              <a:t>την ευθύνη </a:t>
            </a:r>
            <a:r>
              <a:rPr lang="el-GR" sz="2800" dirty="0" smtClean="0"/>
              <a:t>ρύθμισης </a:t>
            </a:r>
            <a:r>
              <a:rPr lang="el-GR" sz="2800" dirty="0"/>
              <a:t>της κεφαλαιαγοράς, καθώς και της άσκησης εποπτείας αναφορικά με την εφαρμογή των κανόνων του δικαίου της κεφαλαιαγοράς και τη συμμόρφωση των εποπτευομένων </a:t>
            </a:r>
            <a:r>
              <a:rPr lang="el-GR" sz="2800" dirty="0" smtClean="0"/>
              <a:t>προσώπων </a:t>
            </a:r>
            <a:r>
              <a:rPr lang="el-GR" sz="2800" dirty="0"/>
              <a:t>προς </a:t>
            </a:r>
            <a:r>
              <a:rPr lang="el-GR" sz="2800" dirty="0" smtClean="0"/>
              <a:t>αυτούς, ενισχύοντας </a:t>
            </a:r>
            <a:r>
              <a:rPr lang="el-GR" sz="2800" dirty="0"/>
              <a:t>την εμπιστοσύνη αγορών και επενδυτών στο χρηματοοικονομικό σύστημα της χώρας. </a:t>
            </a:r>
          </a:p>
          <a:p>
            <a:pPr algn="just"/>
            <a:endParaRPr lang="el-GR" sz="2800" dirty="0" smtClean="0"/>
          </a:p>
          <a:p>
            <a:pPr algn="just"/>
            <a:r>
              <a:rPr lang="el-GR" sz="2800" dirty="0" smtClean="0"/>
              <a:t> Στο </a:t>
            </a:r>
            <a:r>
              <a:rPr lang="el-GR" sz="2800" dirty="0"/>
              <a:t>πλαίσιο των καθηκόντων της, η </a:t>
            </a:r>
            <a:r>
              <a:rPr lang="el-GR" sz="2800" dirty="0" smtClean="0"/>
              <a:t>Επιτροπή Κεφαλαιαγοράς ενεργεί </a:t>
            </a:r>
            <a:r>
              <a:rPr lang="el-GR" sz="2800" dirty="0"/>
              <a:t>με </a:t>
            </a:r>
            <a:r>
              <a:rPr lang="el-GR" sz="2800" dirty="0" smtClean="0"/>
              <a:t>γνώμονα, ιδίως:</a:t>
            </a:r>
          </a:p>
          <a:p>
            <a:pPr marL="342900" indent="-342900" algn="just">
              <a:buFont typeface="Wingdings" panose="05000000000000000000" pitchFamily="2" charset="2"/>
              <a:buChar char="Ø"/>
            </a:pPr>
            <a:r>
              <a:rPr lang="el-GR" sz="2800" i="1" dirty="0" smtClean="0"/>
              <a:t> </a:t>
            </a:r>
            <a:r>
              <a:rPr lang="el-GR" sz="2800" i="1" dirty="0"/>
              <a:t>τη διασφάλιση </a:t>
            </a:r>
            <a:r>
              <a:rPr lang="el-GR" sz="2800" i="1" dirty="0" smtClean="0"/>
              <a:t> </a:t>
            </a:r>
            <a:r>
              <a:rPr lang="el-GR" sz="2800" i="1" dirty="0"/>
              <a:t>αποτελεσματικής και συνεπούς ρύθμισης και </a:t>
            </a:r>
            <a:r>
              <a:rPr lang="el-GR" sz="2800" i="1" dirty="0" smtClean="0"/>
              <a:t>εποπτείας</a:t>
            </a:r>
          </a:p>
          <a:p>
            <a:pPr marL="342900" indent="-342900" algn="just">
              <a:buFont typeface="Wingdings" panose="05000000000000000000" pitchFamily="2" charset="2"/>
              <a:buChar char="Ø"/>
            </a:pPr>
            <a:r>
              <a:rPr lang="el-GR" sz="2800" i="1" dirty="0"/>
              <a:t> </a:t>
            </a:r>
            <a:r>
              <a:rPr lang="el-GR" sz="2800" i="1" dirty="0" smtClean="0"/>
              <a:t>τη </a:t>
            </a:r>
            <a:r>
              <a:rPr lang="el-GR" sz="2800" i="1" dirty="0"/>
              <a:t>διασφάλιση της ακεραιότητας, </a:t>
            </a:r>
            <a:r>
              <a:rPr lang="el-GR" sz="2800" i="1" dirty="0" smtClean="0"/>
              <a:t>διαφάνειας και εύρυθμης λειτουργίας </a:t>
            </a:r>
            <a:r>
              <a:rPr lang="el-GR" sz="2800" i="1" dirty="0"/>
              <a:t>της </a:t>
            </a:r>
            <a:r>
              <a:rPr lang="el-GR" sz="2800" i="1" dirty="0" smtClean="0"/>
              <a:t>αγοράς </a:t>
            </a:r>
          </a:p>
          <a:p>
            <a:pPr marL="342900" indent="-342900" algn="just">
              <a:buFont typeface="Wingdings" panose="05000000000000000000" pitchFamily="2" charset="2"/>
              <a:buChar char="Ø"/>
            </a:pPr>
            <a:r>
              <a:rPr lang="el-GR" sz="2800" i="1" dirty="0"/>
              <a:t> </a:t>
            </a:r>
            <a:r>
              <a:rPr lang="el-GR" sz="2800" i="1" dirty="0" smtClean="0"/>
              <a:t>την </a:t>
            </a:r>
            <a:r>
              <a:rPr lang="el-GR" sz="2800" i="1" dirty="0"/>
              <a:t>αποφυγή δημιουργίας συστημικού κινδύνου </a:t>
            </a:r>
            <a:endParaRPr lang="el-GR" sz="2800" i="1" dirty="0" smtClean="0"/>
          </a:p>
          <a:p>
            <a:pPr marL="342900" indent="-342900" algn="just">
              <a:buFont typeface="Wingdings" panose="05000000000000000000" pitchFamily="2" charset="2"/>
              <a:buChar char="Ø"/>
            </a:pPr>
            <a:r>
              <a:rPr lang="el-GR" sz="2800" i="1" dirty="0" smtClean="0"/>
              <a:t> </a:t>
            </a:r>
            <a:r>
              <a:rPr lang="el-GR" sz="2800" i="1" dirty="0"/>
              <a:t>την προστασία των </a:t>
            </a:r>
            <a:r>
              <a:rPr lang="el-GR" sz="2800" i="1" dirty="0" smtClean="0"/>
              <a:t>επενδυτών</a:t>
            </a:r>
          </a:p>
          <a:p>
            <a:pPr marL="285750" indent="-285750" algn="just">
              <a:buFont typeface="Arial" panose="020B0604020202020204" pitchFamily="34" charset="0"/>
              <a:buChar char="•"/>
            </a:pPr>
            <a:endParaRPr lang="en-US" sz="2800" dirty="0" smtClean="0"/>
          </a:p>
          <a:p>
            <a:pPr marL="285750" indent="-285750">
              <a:buFont typeface="Arial" panose="020B0604020202020204" pitchFamily="34" charset="0"/>
              <a:buChar char="•"/>
            </a:pPr>
            <a:endParaRPr lang="el-GR" sz="2000" dirty="0" smtClean="0">
              <a:latin typeface="Calibri" panose="020F0502020204030204" pitchFamily="34" charset="0"/>
              <a:ea typeface="Calibri" panose="020F0502020204030204" pitchFamily="34" charset="0"/>
              <a:cs typeface="Times New Roman" panose="02020603050405020304" pitchFamily="18" charset="0"/>
            </a:endParaRPr>
          </a:p>
          <a:p>
            <a:endParaRPr lang="el-GR" sz="2000"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1346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3965"/>
          </a:xfrm>
          <a:prstGeom prst="rect">
            <a:avLst/>
          </a:prstGeom>
        </p:spPr>
        <p:txBody>
          <a:bodyPr wrap="square">
            <a:spAutoFit/>
          </a:bodyPr>
          <a:lstStyle/>
          <a:p>
            <a:pPr lvl="0"/>
            <a:r>
              <a:rPr lang="el-GR" sz="3600" dirty="0" smtClean="0">
                <a:solidFill>
                  <a:srgbClr val="1D6FA9">
                    <a:lumMod val="60000"/>
                    <a:lumOff val="40000"/>
                  </a:srgbClr>
                </a:solidFill>
              </a:rPr>
              <a:t>Ι. ΠΡΟΛΗΠΤΙΚΗ ΕΠΟΠΤΕΙΑ</a:t>
            </a:r>
          </a:p>
          <a:p>
            <a:pPr marL="285750" indent="-285750">
              <a:buFont typeface="Arial" panose="020B0604020202020204" pitchFamily="34" charset="0"/>
              <a:buChar char="•"/>
            </a:pPr>
            <a:endParaRPr lang="el-GR" dirty="0" smtClean="0"/>
          </a:p>
          <a:p>
            <a:pPr algn="just"/>
            <a:r>
              <a:rPr lang="el-GR" sz="2400" dirty="0" smtClean="0"/>
              <a:t>Α</a:t>
            </a:r>
            <a:r>
              <a:rPr lang="el-GR" sz="2400" dirty="0"/>
              <a:t>. </a:t>
            </a:r>
            <a:r>
              <a:rPr lang="el-GR" sz="2400" dirty="0" smtClean="0"/>
              <a:t>Τμήμα </a:t>
            </a:r>
            <a:r>
              <a:rPr lang="el-GR" sz="2400" dirty="0"/>
              <a:t>της εφαρμοζόμενης στο χώρο της κεφαλαιαγοράς προληπτικής </a:t>
            </a:r>
            <a:r>
              <a:rPr lang="el-GR" sz="2400" dirty="0" smtClean="0"/>
              <a:t>εποπτείας 	αποτελεί η θεσμοθέτηση κατάλληλου και στοχευμένου ρυθμιστικού πλαισίου τόσο μέσω 	της πρωτογενούς και της δευτερογενούς νομοθέτησης όσο και των λοιπών 	διευκρινιστικών 	οδηγιών. </a:t>
            </a:r>
          </a:p>
          <a:p>
            <a:pPr algn="just"/>
            <a:r>
              <a:rPr lang="el-GR" sz="2400" dirty="0" smtClean="0"/>
              <a:t>	Οι εταιρίες που συμμετέχουν στην κεφαλαιαγορά υπόκεινται σε αυξημένες υποχρεώσεις 	προληπτικής εποπτείας σύμφωνα με το ευρωπαϊκό και εθνικό νομοθετικό πλαίσιο.</a:t>
            </a:r>
          </a:p>
          <a:p>
            <a:pPr algn="just"/>
            <a:r>
              <a:rPr lang="el-GR" sz="2400" dirty="0" smtClean="0"/>
              <a:t>  Β.  Προληπτικά </a:t>
            </a:r>
            <a:r>
              <a:rPr lang="el-GR" sz="2400" dirty="0"/>
              <a:t>μέτρα </a:t>
            </a:r>
            <a:r>
              <a:rPr lang="el-GR" sz="2400" dirty="0" smtClean="0"/>
              <a:t>εποπτείας :</a:t>
            </a:r>
          </a:p>
          <a:p>
            <a:pPr marL="800100" lvl="1" indent="-342900" algn="just">
              <a:buFont typeface="Arial" panose="020B0604020202020204" pitchFamily="34" charset="0"/>
              <a:buChar char="•"/>
            </a:pPr>
            <a:r>
              <a:rPr lang="el-GR" sz="2400" dirty="0" smtClean="0"/>
              <a:t>εκείνα  που  αφορούν  τον  έλεγχο  της  τήρησης των προϋποθέσεων </a:t>
            </a:r>
            <a:r>
              <a:rPr lang="el-GR" sz="2400" dirty="0"/>
              <a:t>που πρέπει να </a:t>
            </a:r>
            <a:r>
              <a:rPr lang="el-GR" sz="2400" dirty="0" smtClean="0"/>
              <a:t>συντρέχουν </a:t>
            </a:r>
            <a:r>
              <a:rPr lang="el-GR" sz="2400" dirty="0"/>
              <a:t>για την πρόσβαση των εταιριών στην </a:t>
            </a:r>
            <a:r>
              <a:rPr lang="el-GR" sz="2400" dirty="0" smtClean="0"/>
              <a:t>	χρηματιστηριακή </a:t>
            </a:r>
            <a:r>
              <a:rPr lang="el-GR" sz="2400" dirty="0"/>
              <a:t>αγορά </a:t>
            </a:r>
            <a:r>
              <a:rPr lang="el-GR" sz="2400" dirty="0" smtClean="0"/>
              <a:t> </a:t>
            </a:r>
          </a:p>
          <a:p>
            <a:pPr marL="800100" lvl="1" indent="-342900" algn="just">
              <a:buFont typeface="Arial" panose="020B0604020202020204" pitchFamily="34" charset="0"/>
              <a:buChar char="•"/>
            </a:pPr>
            <a:r>
              <a:rPr lang="el-GR" sz="2400" dirty="0" smtClean="0"/>
              <a:t>Η υποχρέωση εποπτευόμενων εταιριών καθόλη τη διάρκεια συμμετοχής τους στην κεφαλαιαγορά να </a:t>
            </a:r>
            <a:r>
              <a:rPr lang="el-GR" sz="2400" dirty="0"/>
              <a:t>υποβάλλουν, περιοδικώς ή κατά περίπτωση, </a:t>
            </a:r>
            <a:r>
              <a:rPr lang="el-GR" sz="2400" dirty="0" smtClean="0"/>
              <a:t>στην Επιτροπή Κεφαλαιαγοράς </a:t>
            </a:r>
            <a:r>
              <a:rPr lang="el-GR" sz="2400" dirty="0"/>
              <a:t>ή στα </a:t>
            </a:r>
            <a:r>
              <a:rPr lang="el-GR" sz="2400" dirty="0" smtClean="0"/>
              <a:t>εντεταλμένα όργανα </a:t>
            </a:r>
            <a:r>
              <a:rPr lang="el-GR" sz="2400" dirty="0"/>
              <a:t>ελέγχου στοιχεία αναγκαία για την άσκηση </a:t>
            </a:r>
            <a:r>
              <a:rPr lang="el-GR" sz="2400" dirty="0" smtClean="0"/>
              <a:t>της εποπτείας και του ελέγχου συμμόρφωσης τους</a:t>
            </a:r>
            <a:endParaRPr lang="el-GR" sz="2400" dirty="0"/>
          </a:p>
          <a:p>
            <a:pPr marL="800100" lvl="1" indent="-342900" algn="just">
              <a:buFont typeface="Arial" panose="020B0604020202020204" pitchFamily="34" charset="0"/>
              <a:buChar char="•"/>
            </a:pPr>
            <a:r>
              <a:rPr lang="el-GR" sz="2400" dirty="0" smtClean="0"/>
              <a:t>η </a:t>
            </a:r>
            <a:r>
              <a:rPr lang="el-GR" sz="2400" dirty="0"/>
              <a:t>ενημέρωση των επενδυτών μέσω των προβλεπόμενων </a:t>
            </a:r>
            <a:r>
              <a:rPr lang="el-GR" sz="2400" dirty="0" smtClean="0"/>
              <a:t>μέσων δημοσιότητας με </a:t>
            </a:r>
            <a:r>
              <a:rPr lang="el-GR" sz="2400" dirty="0"/>
              <a:t>σκοπό την πρόληψη καταστάσεων αντίθετων προς το δημόσιο </a:t>
            </a:r>
            <a:r>
              <a:rPr lang="el-GR" sz="2400" dirty="0" smtClean="0"/>
              <a:t>συμφέρον </a:t>
            </a:r>
            <a:r>
              <a:rPr lang="el-GR" sz="2400" dirty="0"/>
              <a:t>και την προστασία του επενδυτικού </a:t>
            </a:r>
            <a:r>
              <a:rPr lang="el-GR" sz="2400" dirty="0" smtClean="0"/>
              <a:t>κοινού.</a:t>
            </a:r>
            <a:endParaRPr lang="el-GR" sz="2400" dirty="0"/>
          </a:p>
          <a:p>
            <a:pPr marL="285750" indent="-285750" algn="just">
              <a:buFont typeface="Arial" panose="020B0604020202020204" pitchFamily="34" charset="0"/>
              <a:buChar char="•"/>
            </a:pPr>
            <a:endParaRPr lang="el-GR" sz="2400" dirty="0" smtClean="0"/>
          </a:p>
          <a:p>
            <a:pPr algn="just"/>
            <a:endParaRPr lang="el-GR" dirty="0" smtClean="0"/>
          </a:p>
          <a:p>
            <a:pPr algn="just"/>
            <a:endParaRPr lang="en-US" dirty="0"/>
          </a:p>
          <a:p>
            <a:pPr marL="285750" indent="-285750">
              <a:buFont typeface="Arial" panose="020B0604020202020204" pitchFamily="34" charset="0"/>
              <a:buChar char="•"/>
            </a:pPr>
            <a:endParaRPr lang="el-GR" dirty="0" smtClean="0"/>
          </a:p>
          <a:p>
            <a:pPr marL="285750" indent="-285750">
              <a:buFont typeface="Arial" panose="020B0604020202020204" pitchFamily="34" charset="0"/>
              <a:buChar char="•"/>
            </a:pPr>
            <a:endParaRPr lang="el-GR" dirty="0"/>
          </a:p>
          <a:p>
            <a:endParaRPr lang="en-US" dirty="0"/>
          </a:p>
          <a:p>
            <a:endParaRPr lang="en-US" dirty="0"/>
          </a:p>
        </p:txBody>
      </p:sp>
    </p:spTree>
    <p:extLst>
      <p:ext uri="{BB962C8B-B14F-4D97-AF65-F5344CB8AC3E}">
        <p14:creationId xmlns:p14="http://schemas.microsoft.com/office/powerpoint/2010/main" val="1714788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570756"/>
          </a:xfrm>
          <a:prstGeom prst="rect">
            <a:avLst/>
          </a:prstGeom>
        </p:spPr>
        <p:txBody>
          <a:bodyPr wrap="square">
            <a:spAutoFit/>
          </a:bodyPr>
          <a:lstStyle/>
          <a:p>
            <a:pPr lvl="0" algn="ctr"/>
            <a:r>
              <a:rPr lang="el-GR" sz="3600" dirty="0" smtClean="0">
                <a:solidFill>
                  <a:srgbClr val="1D6FA9">
                    <a:lumMod val="60000"/>
                    <a:lumOff val="40000"/>
                  </a:srgbClr>
                </a:solidFill>
              </a:rPr>
              <a:t>ΕΛΕΓΚΤΙΚΕΣ ΑΡΜΟΔΙΟΤΗΤΕΣ </a:t>
            </a:r>
            <a:r>
              <a:rPr lang="el-GR" sz="3600" dirty="0">
                <a:solidFill>
                  <a:srgbClr val="1D6FA9">
                    <a:lumMod val="60000"/>
                    <a:lumOff val="40000"/>
                  </a:srgbClr>
                </a:solidFill>
              </a:rPr>
              <a:t>ΤΗΣ ΕΠΙΤΡΟΠΗΣ ΚΕΦΑΛΑΙΑΓΟΡΑΣ </a:t>
            </a:r>
          </a:p>
          <a:p>
            <a:pPr algn="ctr"/>
            <a:endParaRPr lang="el-GR" dirty="0" smtClean="0"/>
          </a:p>
          <a:p>
            <a:pPr algn="just"/>
            <a:r>
              <a:rPr lang="el-GR" sz="2400" dirty="0" smtClean="0"/>
              <a:t>Σύμφωνα με το άρθρο 78 παρ. 12 του ν.1969/1991 η Επιτροπή Κεφαλαιαγοράς:</a:t>
            </a:r>
          </a:p>
          <a:p>
            <a:pPr marL="342900" indent="-342900" algn="just">
              <a:buFont typeface="Arial" panose="020B0604020202020204" pitchFamily="34" charset="0"/>
              <a:buChar char="•"/>
            </a:pPr>
            <a:r>
              <a:rPr lang="el-GR" sz="2200" b="1" i="1" dirty="0"/>
              <a:t>Διενεργεί ελέγχους σε εταιρίες, των οποίων οι μετοχές είναι εισηγμένες στο Χρηματιστήριο Αξιών Αθηνών</a:t>
            </a:r>
            <a:r>
              <a:rPr lang="el-GR" sz="2200" i="1" dirty="0" smtClean="0"/>
              <a:t>,……, </a:t>
            </a:r>
            <a:r>
              <a:rPr lang="el-GR" sz="2200" b="1" i="1" dirty="0"/>
              <a:t>σχετικά με την εφαρμογή των διατάξεων της κείμενης νομοθεσίας, </a:t>
            </a:r>
            <a:endParaRPr lang="el-GR" sz="2200" i="1" dirty="0" smtClean="0"/>
          </a:p>
          <a:p>
            <a:pPr algn="just"/>
            <a:r>
              <a:rPr lang="el-GR" sz="2200" i="1" dirty="0" smtClean="0"/>
              <a:t> </a:t>
            </a:r>
          </a:p>
          <a:p>
            <a:pPr marL="285750" indent="-285750" algn="just">
              <a:buFont typeface="Arial" panose="020B0604020202020204" pitchFamily="34" charset="0"/>
              <a:buChar char="•"/>
            </a:pPr>
            <a:r>
              <a:rPr lang="el-GR" sz="2200" i="1" dirty="0" smtClean="0"/>
              <a:t>Οι </a:t>
            </a:r>
            <a:r>
              <a:rPr lang="el-GR" sz="2200" i="1" dirty="0"/>
              <a:t>ανωτέρω έλεγχοι της Επιτροπής Κεφαλαιαγοράς σε εταιρίες με κινητές αξίες εισηγμένες σε χρηματιστήριο δύναται να έχουν ως αντικείμενο και την τήρηση των διατάξεων της νομοθεσίας ως προς θέματα νομιμότητας των πράξεων που συνδέονται με την προστασία των συμφερόντων τους και την κατοχύρωση της αξιοπιστίας της χρηματιστηριακής αγοράς. </a:t>
            </a:r>
            <a:endParaRPr lang="el-GR" sz="2200" i="1" dirty="0" smtClean="0"/>
          </a:p>
          <a:p>
            <a:pPr algn="just"/>
            <a:endParaRPr lang="el-GR" sz="2200" i="1" dirty="0" smtClean="0"/>
          </a:p>
          <a:p>
            <a:pPr marL="285750" indent="-285750" algn="just">
              <a:buFont typeface="Arial" panose="020B0604020202020204" pitchFamily="34" charset="0"/>
              <a:buChar char="•"/>
            </a:pPr>
            <a:r>
              <a:rPr lang="el-GR" sz="2200" i="1" dirty="0" smtClean="0"/>
              <a:t>Οι </a:t>
            </a:r>
            <a:r>
              <a:rPr lang="el-GR" sz="2200" i="1" dirty="0"/>
              <a:t>κατά το προηγούμενο εδάφιο έλεγχοι μπορεί να επεκτείνονται και σε εταιρίες συνδεδεμένες κατά την έννοια του άρθρου 42ε παρ. 5 του </a:t>
            </a:r>
            <a:r>
              <a:rPr lang="el-GR" sz="2200" i="1" dirty="0" err="1"/>
              <a:t>Κ.ν</a:t>
            </a:r>
            <a:r>
              <a:rPr lang="el-GR" sz="2200" i="1" dirty="0"/>
              <a:t>. 2190/1920 με εταιρίες, των οποίων κινητές αξίες είναι εισηγμένες σε χρηματιστήριο. </a:t>
            </a:r>
            <a:endParaRPr lang="en-US" dirty="0"/>
          </a:p>
        </p:txBody>
      </p:sp>
    </p:spTree>
    <p:extLst>
      <p:ext uri="{BB962C8B-B14F-4D97-AF65-F5344CB8AC3E}">
        <p14:creationId xmlns:p14="http://schemas.microsoft.com/office/powerpoint/2010/main" val="3021714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17251"/>
          </a:xfrm>
          <a:prstGeom prst="rect">
            <a:avLst/>
          </a:prstGeom>
        </p:spPr>
        <p:txBody>
          <a:bodyPr wrap="square">
            <a:spAutoFit/>
          </a:bodyPr>
          <a:lstStyle/>
          <a:p>
            <a:pPr lvl="0" algn="ctr"/>
            <a:r>
              <a:rPr lang="el-GR" sz="3600" dirty="0" smtClean="0">
                <a:solidFill>
                  <a:srgbClr val="1D6FA9">
                    <a:lumMod val="60000"/>
                    <a:lumOff val="40000"/>
                  </a:srgbClr>
                </a:solidFill>
              </a:rPr>
              <a:t>ΥΠΟΧΡΕΩΣΕΙΣ ΕΛΕΓΧΟΜΕΝΩΝ ΠΡΟΣΩΠΩΝ</a:t>
            </a:r>
            <a:endParaRPr lang="el-GR" sz="3600" dirty="0">
              <a:solidFill>
                <a:srgbClr val="1D6FA9">
                  <a:lumMod val="60000"/>
                  <a:lumOff val="40000"/>
                </a:srgbClr>
              </a:solidFill>
            </a:endParaRPr>
          </a:p>
          <a:p>
            <a:pPr algn="ctr"/>
            <a:endParaRPr lang="el-GR" dirty="0" smtClean="0"/>
          </a:p>
          <a:p>
            <a:pPr algn="just"/>
            <a:endParaRPr lang="el-GR" sz="2400" dirty="0" smtClean="0"/>
          </a:p>
          <a:p>
            <a:pPr algn="just"/>
            <a:r>
              <a:rPr lang="el-GR" sz="2400" dirty="0" smtClean="0"/>
              <a:t>Σύμφωνα με το άρθρο 76 παρ. 12 του ν.1969/1991:</a:t>
            </a:r>
          </a:p>
          <a:p>
            <a:pPr algn="just"/>
            <a:endParaRPr lang="el-GR" sz="2400" dirty="0" smtClean="0"/>
          </a:p>
          <a:p>
            <a:pPr algn="just"/>
            <a:r>
              <a:rPr lang="el-GR" sz="2400" dirty="0" smtClean="0"/>
              <a:t>«Εταιρείες </a:t>
            </a:r>
            <a:r>
              <a:rPr lang="el-GR" sz="2400" dirty="0"/>
              <a:t>Παροχής Επενδυτικών Υπηρεσιών, Ανώνυμες Εταιρείες Επενδυτικής Διαμεσολάβησης του άρθρου 3 παρ. 1 στοιχείο θ` του ν. 2396/1996, Ανώνυμες Εταιρείες Διαχείρισης Αμοιβαίων Κεφαλαίων, Εταιρείες Επενδύσεων Χαρτοφυλακίου, </a:t>
            </a:r>
            <a:r>
              <a:rPr lang="el-GR" sz="2400" b="1" dirty="0"/>
              <a:t>Εταιρείες των οποίων τα χρεόγραφα είναι εισηγμένα στην Κύρια ή στην Παράλληλη Αγορά του Χρηματιστηρίου Αξιών Αθηνών</a:t>
            </a:r>
            <a:r>
              <a:rPr lang="el-GR" sz="2400" dirty="0"/>
              <a:t>, καθώς και κάθε άλλο φυσικό ή νομικό πρόσωπο που συμμετέχει με οποιονδήποτε τρόπο στην αγορά κεφαλαίου, </a:t>
            </a:r>
            <a:r>
              <a:rPr lang="el-GR" sz="2500" b="1" dirty="0"/>
              <a:t>οφείλουν, μη δικαιούμενοι να </a:t>
            </a:r>
            <a:r>
              <a:rPr lang="el-GR" sz="2500" b="1" dirty="0" smtClean="0"/>
              <a:t>επικαλεστούν </a:t>
            </a:r>
            <a:r>
              <a:rPr lang="el-GR" sz="2500" b="1" dirty="0"/>
              <a:t>το επαγγελματικό ή άλλο απόρρητο, να παρέχουν στην Επιτροπή Κεφαλαιαγοράς τα ευρισκόμενα στην κατοχή τους έγγραφα και λοιπά στοιχεία και πληροφορίες που είναι αναγκαία για την άσκηση των κατά τις κείμενες διατάξεις αρμοδιοτήτων της.</a:t>
            </a:r>
            <a:r>
              <a:rPr lang="el-GR" sz="2400" dirty="0"/>
              <a:t> Την ίδια υποχρέωση έχουν και οι δημόσιες υπηρεσίες, καθώς και οι ορκωτοί ελεγκτές που διενεργούν τακτικό έλεγχο ή έκτακτους ελέγχους στις παραπάνω εταιρείες</a:t>
            </a:r>
            <a:r>
              <a:rPr lang="el-GR" sz="2400" dirty="0" smtClean="0"/>
              <a:t>.»</a:t>
            </a:r>
            <a:endParaRPr lang="en-US" sz="2400" dirty="0"/>
          </a:p>
          <a:p>
            <a:endParaRPr lang="en-US" dirty="0"/>
          </a:p>
        </p:txBody>
      </p:sp>
    </p:spTree>
    <p:extLst>
      <p:ext uri="{BB962C8B-B14F-4D97-AF65-F5344CB8AC3E}">
        <p14:creationId xmlns:p14="http://schemas.microsoft.com/office/powerpoint/2010/main" val="1800381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1999" cy="830997"/>
          </a:xfrm>
          <a:prstGeom prst="rect">
            <a:avLst/>
          </a:prstGeom>
        </p:spPr>
        <p:txBody>
          <a:bodyPr wrap="square">
            <a:spAutoFit/>
          </a:bodyPr>
          <a:lstStyle/>
          <a:p>
            <a:endParaRPr lang="el-GR" sz="2400" dirty="0" smtClean="0"/>
          </a:p>
          <a:p>
            <a:endParaRPr lang="en-US" sz="2400" dirty="0" smtClean="0"/>
          </a:p>
        </p:txBody>
      </p:sp>
      <p:sp>
        <p:nvSpPr>
          <p:cNvPr id="3" name="Rectangle 2"/>
          <p:cNvSpPr/>
          <p:nvPr/>
        </p:nvSpPr>
        <p:spPr>
          <a:xfrm>
            <a:off x="-1" y="1"/>
            <a:ext cx="12261670" cy="6247864"/>
          </a:xfrm>
          <a:prstGeom prst="rect">
            <a:avLst/>
          </a:prstGeom>
        </p:spPr>
        <p:txBody>
          <a:bodyPr wrap="square">
            <a:spAutoFit/>
          </a:bodyPr>
          <a:lstStyle/>
          <a:p>
            <a:pPr lvl="0" algn="ctr"/>
            <a:r>
              <a:rPr lang="el-GR" sz="3600" dirty="0" smtClean="0">
                <a:solidFill>
                  <a:srgbClr val="1D6FA9">
                    <a:lumMod val="60000"/>
                    <a:lumOff val="40000"/>
                  </a:srgbClr>
                </a:solidFill>
              </a:rPr>
              <a:t>ΠΟΙΝΙΚΗ ΕΥΘΥΝΗ ΕΛΕΓΧΟΜΕΝΩΝ ΠΡΟΣΩΠΩΝ </a:t>
            </a:r>
            <a:endParaRPr lang="el-GR" sz="3600" dirty="0">
              <a:solidFill>
                <a:srgbClr val="1D6FA9">
                  <a:lumMod val="60000"/>
                  <a:lumOff val="40000"/>
                </a:srgbClr>
              </a:solidFill>
            </a:endParaRPr>
          </a:p>
          <a:p>
            <a:pPr lvl="0" algn="just"/>
            <a:endParaRPr lang="el-GR" sz="2800" b="1" dirty="0">
              <a:solidFill>
                <a:prstClr val="black"/>
              </a:solidFill>
            </a:endParaRPr>
          </a:p>
          <a:p>
            <a:pPr algn="just"/>
            <a:r>
              <a:rPr lang="el-GR" sz="2800" b="1" dirty="0" smtClean="0"/>
              <a:t>Σύμφωνα </a:t>
            </a:r>
            <a:r>
              <a:rPr lang="el-GR" sz="2800" b="1" dirty="0"/>
              <a:t>με το άρθρο 76 παρ.8 του ν. 1969/1991:</a:t>
            </a:r>
          </a:p>
          <a:p>
            <a:pPr algn="just"/>
            <a:endParaRPr lang="el-GR" sz="2800" b="1" dirty="0"/>
          </a:p>
          <a:p>
            <a:pPr algn="just"/>
            <a:r>
              <a:rPr lang="el-GR" sz="2800" b="1" dirty="0" smtClean="0"/>
              <a:t>Μέλη του διοικητικού συμβουλίου, διευθυντές και υπάλληλοι νομικών προσώπων,</a:t>
            </a:r>
            <a:r>
              <a:rPr lang="el-GR" sz="2800" dirty="0" smtClean="0"/>
              <a:t> χρηματιστηριακοί εκπρόσωποι και χρηματιστές που εν γνώσει τους:</a:t>
            </a:r>
          </a:p>
          <a:p>
            <a:pPr marL="457200" indent="-457200" algn="just">
              <a:buFont typeface="Wingdings" panose="05000000000000000000" pitchFamily="2" charset="2"/>
              <a:buChar char="Ø"/>
            </a:pPr>
            <a:r>
              <a:rPr lang="el-GR" sz="2800" dirty="0" smtClean="0"/>
              <a:t> υποβάλλουν ψευδή ή ανακριβή στοιχεία στην Επιτροπή Κεφαλαιαγοράς </a:t>
            </a:r>
          </a:p>
          <a:p>
            <a:pPr marL="457200" indent="-457200" algn="just">
              <a:buFont typeface="Wingdings" panose="05000000000000000000" pitchFamily="2" charset="2"/>
              <a:buChar char="Ø"/>
            </a:pPr>
            <a:r>
              <a:rPr lang="el-GR" sz="2800" dirty="0" smtClean="0"/>
              <a:t> παραλείπουν την υποβολή στοιχείων </a:t>
            </a:r>
          </a:p>
          <a:p>
            <a:pPr marL="457200" indent="-457200" algn="just">
              <a:buFont typeface="Wingdings" panose="05000000000000000000" pitchFamily="2" charset="2"/>
              <a:buChar char="Ø"/>
            </a:pPr>
            <a:r>
              <a:rPr lang="el-GR" sz="2800" dirty="0" smtClean="0"/>
              <a:t> παρεμποδίζουν με οποιονδήποτε τρόπο τη διενέργεια ελέγχου της Επιτροπής Κεφαλαιαγοράς </a:t>
            </a:r>
          </a:p>
          <a:p>
            <a:pPr marL="457200" indent="-457200" algn="just">
              <a:buFont typeface="Wingdings" panose="05000000000000000000" pitchFamily="2" charset="2"/>
              <a:buChar char="Ø"/>
            </a:pPr>
            <a:r>
              <a:rPr lang="el-GR" sz="2800" dirty="0" smtClean="0"/>
              <a:t>δημοσιεύουν ψευδή ή ανακριβή οικονομικά στοιχεία για την επιχείρηση τους τιμωρούνται με φυλάκιση και χρηματική ποινή μέχρι πενήντα εκατομμύρια δραχμές (€ 145.000).</a:t>
            </a:r>
            <a:endParaRPr lang="el-GR" sz="2800" dirty="0"/>
          </a:p>
        </p:txBody>
      </p:sp>
    </p:spTree>
    <p:extLst>
      <p:ext uri="{BB962C8B-B14F-4D97-AF65-F5344CB8AC3E}">
        <p14:creationId xmlns:p14="http://schemas.microsoft.com/office/powerpoint/2010/main" val="4022624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17" y="0"/>
            <a:ext cx="12270377" cy="10372070"/>
          </a:xfrm>
          <a:prstGeom prst="rect">
            <a:avLst/>
          </a:prstGeom>
        </p:spPr>
        <p:txBody>
          <a:bodyPr wrap="square">
            <a:spAutoFit/>
          </a:bodyPr>
          <a:lstStyle/>
          <a:p>
            <a:pPr lvl="0"/>
            <a:r>
              <a:rPr lang="el-GR" sz="2800" dirty="0" smtClean="0">
                <a:solidFill>
                  <a:schemeClr val="tx2">
                    <a:lumMod val="75000"/>
                  </a:schemeClr>
                </a:solidFill>
              </a:rPr>
              <a:t>ΤΑΚΤΙΚΟΙ ΕΛΕΓΧΟΙ </a:t>
            </a:r>
          </a:p>
          <a:p>
            <a:endParaRPr lang="en-US" dirty="0" smtClean="0"/>
          </a:p>
          <a:p>
            <a:pPr marL="285750" indent="-285750" algn="just">
              <a:buFont typeface="Arial" panose="020B0604020202020204" pitchFamily="34" charset="0"/>
              <a:buChar char="•"/>
            </a:pPr>
            <a:r>
              <a:rPr lang="en-US" dirty="0" smtClean="0"/>
              <a:t> </a:t>
            </a:r>
            <a:r>
              <a:rPr lang="el-GR" sz="2400" dirty="0" smtClean="0"/>
              <a:t>Η Επιτροπή Κεφαλαιαγοράς προβαίνει σε τακτικούς ελέγχους (δηλαδή ελέγχους που καθορίζονται εκ των προτέρων σε ετήσια βάση) σε δείγμα εταιριών που επιλέγονται σύμφωνα με της κατευθυντήριες γραμμές της Ευρωπαϊκής Αρχής Αγορών Κινητών Αξιών </a:t>
            </a:r>
            <a:r>
              <a:rPr lang="en-US" sz="2400" dirty="0" smtClean="0"/>
              <a:t>(ESMA).</a:t>
            </a:r>
          </a:p>
          <a:p>
            <a:pPr marL="285750" indent="-285750" algn="just">
              <a:buFont typeface="Arial" panose="020B0604020202020204" pitchFamily="34" charset="0"/>
              <a:buChar char="•"/>
            </a:pPr>
            <a:endParaRPr lang="en-US" sz="2400" dirty="0" smtClean="0"/>
          </a:p>
          <a:p>
            <a:pPr marL="285750" indent="-285750" algn="just">
              <a:buFont typeface="Arial" panose="020B0604020202020204" pitchFamily="34" charset="0"/>
              <a:buChar char="•"/>
            </a:pPr>
            <a:r>
              <a:rPr lang="el-GR" sz="2400" dirty="0" smtClean="0"/>
              <a:t>Για τον καθορισμό του δείγματος λαμβάνει υπόψη προσέγγιση βάσει κινδύνου (</a:t>
            </a:r>
            <a:r>
              <a:rPr lang="en-US" sz="2400" dirty="0" smtClean="0"/>
              <a:t>risk based approach),</a:t>
            </a:r>
            <a:r>
              <a:rPr lang="el-GR" sz="2400" dirty="0" smtClean="0"/>
              <a:t> τυχαία επιλογή</a:t>
            </a:r>
            <a:r>
              <a:rPr lang="en-US" sz="2400" dirty="0" smtClean="0"/>
              <a:t>, </a:t>
            </a:r>
            <a:r>
              <a:rPr lang="el-GR" sz="2400" dirty="0" smtClean="0"/>
              <a:t>σύστημα εναλλαγής (</a:t>
            </a:r>
            <a:r>
              <a:rPr lang="en-US" sz="2400" dirty="0" smtClean="0"/>
              <a:t>rotation) </a:t>
            </a:r>
            <a:r>
              <a:rPr lang="el-GR" sz="2400" dirty="0" smtClean="0"/>
              <a:t>η συνδυασμό των παραπάνω.</a:t>
            </a:r>
          </a:p>
          <a:p>
            <a:pPr algn="just"/>
            <a:endParaRPr lang="el-GR" sz="2400" dirty="0" smtClean="0">
              <a:solidFill>
                <a:schemeClr val="tx2">
                  <a:lumMod val="75000"/>
                </a:schemeClr>
              </a:solidFill>
            </a:endParaRPr>
          </a:p>
          <a:p>
            <a:pPr algn="just"/>
            <a:r>
              <a:rPr lang="el-GR" sz="2800" dirty="0" smtClean="0">
                <a:solidFill>
                  <a:schemeClr val="tx2">
                    <a:lumMod val="75000"/>
                  </a:schemeClr>
                </a:solidFill>
              </a:rPr>
              <a:t>ΕΚΤΑΚΤΟΙ ΕΛΕΓΧΟΙ </a:t>
            </a:r>
          </a:p>
          <a:p>
            <a:pPr marL="800100" lvl="1" indent="-342900" algn="just">
              <a:buFont typeface="Arial" panose="020B0604020202020204" pitchFamily="34" charset="0"/>
              <a:buChar char="•"/>
            </a:pPr>
            <a:r>
              <a:rPr lang="en-US" sz="2400" dirty="0" smtClean="0"/>
              <a:t> </a:t>
            </a:r>
            <a:r>
              <a:rPr lang="el-GR" sz="2400" dirty="0" smtClean="0"/>
              <a:t>Όταν ανακύπτει ζήτημα που άπτεται του δικαίου της κεφαλαιαγοράς και περιέλθει σε γνώση της Επιτροπής Κεφαλαιαγοράς με οποιονδήποτε  τρόπο π.χ.:</a:t>
            </a:r>
          </a:p>
          <a:p>
            <a:pPr marL="1257300" lvl="2" indent="-342900" algn="just">
              <a:buFont typeface="Wingdings" panose="05000000000000000000" pitchFamily="2" charset="2"/>
              <a:buChar char="Ø"/>
            </a:pPr>
            <a:r>
              <a:rPr lang="el-GR" sz="2400" dirty="0"/>
              <a:t>α</a:t>
            </a:r>
            <a:r>
              <a:rPr lang="el-GR" sz="2400" dirty="0" smtClean="0"/>
              <a:t>πό την υποβολή στοιχείων των εποπτευόμενων στο πλαίσιο συμμόρφωσης τους σε προβλεπόμενες  από τη νομοθεσία υποχρεώσεις </a:t>
            </a:r>
          </a:p>
          <a:p>
            <a:pPr marL="1257300" lvl="2" indent="-342900" algn="just">
              <a:buFont typeface="Wingdings" panose="05000000000000000000" pitchFamily="2" charset="2"/>
              <a:buChar char="Ø"/>
            </a:pPr>
            <a:r>
              <a:rPr lang="el-GR" sz="2400" dirty="0" smtClean="0"/>
              <a:t>μετά από καταγγελίες</a:t>
            </a:r>
          </a:p>
          <a:p>
            <a:pPr marL="1257300" lvl="2" indent="-342900" algn="just">
              <a:buFont typeface="Wingdings" panose="05000000000000000000" pitchFamily="2" charset="2"/>
              <a:buChar char="Ø"/>
            </a:pPr>
            <a:r>
              <a:rPr lang="el-GR" sz="2400" dirty="0" smtClean="0"/>
              <a:t>με αφορμή δημοσιεύματα του τύπου </a:t>
            </a:r>
          </a:p>
          <a:p>
            <a:pPr marL="1257300" lvl="2" indent="-342900" algn="just">
              <a:buFont typeface="Wingdings" panose="05000000000000000000" pitchFamily="2" charset="2"/>
              <a:buChar char="Ø"/>
            </a:pPr>
            <a:r>
              <a:rPr lang="el-GR" sz="2400" dirty="0"/>
              <a:t>μ</a:t>
            </a:r>
            <a:r>
              <a:rPr lang="el-GR" sz="2400" dirty="0" smtClean="0"/>
              <a:t>ετά από αίτημα συνδρομής ελέγχου από αλλοδαπή εποπτική αρχή  </a:t>
            </a:r>
          </a:p>
          <a:p>
            <a:pPr marL="800100" lvl="1" indent="-342900" algn="just">
              <a:buFont typeface="Wingdings" panose="05000000000000000000" pitchFamily="2" charset="2"/>
              <a:buChar char="Ø"/>
            </a:pPr>
            <a:endParaRPr lang="el-GR" sz="2400" dirty="0"/>
          </a:p>
          <a:p>
            <a:pPr marL="800100" lvl="1" indent="-342900">
              <a:buFont typeface="Wingdings" panose="05000000000000000000" pitchFamily="2" charset="2"/>
              <a:buChar char="Ø"/>
            </a:pPr>
            <a:endParaRPr lang="el-GR" sz="2400" dirty="0" smtClean="0"/>
          </a:p>
          <a:p>
            <a:pPr marL="800100" lvl="1" indent="-342900">
              <a:buFont typeface="Wingdings" panose="05000000000000000000" pitchFamily="2" charset="2"/>
              <a:buChar char="Ø"/>
            </a:pPr>
            <a:endParaRPr lang="el-GR" sz="2400" dirty="0"/>
          </a:p>
          <a:p>
            <a:pPr lvl="1"/>
            <a:endParaRPr lang="en-US" sz="2400" dirty="0"/>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l-GR" dirty="0" smtClean="0"/>
          </a:p>
          <a:p>
            <a:pPr marL="285750" indent="-285750">
              <a:buFont typeface="Arial" panose="020B0604020202020204" pitchFamily="34" charset="0"/>
              <a:buChar char="•"/>
            </a:pPr>
            <a:endParaRPr lang="el-GR" dirty="0"/>
          </a:p>
          <a:p>
            <a:endParaRPr lang="en-US" dirty="0"/>
          </a:p>
          <a:p>
            <a:endParaRPr lang="en-US" dirty="0"/>
          </a:p>
        </p:txBody>
      </p:sp>
    </p:spTree>
    <p:extLst>
      <p:ext uri="{BB962C8B-B14F-4D97-AF65-F5344CB8AC3E}">
        <p14:creationId xmlns:p14="http://schemas.microsoft.com/office/powerpoint/2010/main" val="2683352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3211"/>
            <a:ext cx="12191999" cy="7078861"/>
          </a:xfrm>
          <a:prstGeom prst="rect">
            <a:avLst/>
          </a:prstGeom>
        </p:spPr>
        <p:txBody>
          <a:bodyPr wrap="square">
            <a:spAutoFit/>
          </a:bodyPr>
          <a:lstStyle/>
          <a:p>
            <a:pPr lvl="0" algn="ctr"/>
            <a:r>
              <a:rPr lang="el-GR" sz="3600" dirty="0" smtClean="0">
                <a:solidFill>
                  <a:srgbClr val="1D6FA9">
                    <a:lumMod val="60000"/>
                    <a:lumOff val="40000"/>
                  </a:srgbClr>
                </a:solidFill>
              </a:rPr>
              <a:t>I</a:t>
            </a:r>
            <a:r>
              <a:rPr lang="en-US" sz="3600" dirty="0" smtClean="0">
                <a:solidFill>
                  <a:srgbClr val="1D6FA9">
                    <a:lumMod val="60000"/>
                    <a:lumOff val="40000"/>
                  </a:srgbClr>
                </a:solidFill>
              </a:rPr>
              <a:t>I. </a:t>
            </a:r>
            <a:r>
              <a:rPr lang="el-GR" sz="3600" dirty="0" smtClean="0">
                <a:solidFill>
                  <a:srgbClr val="1D6FA9">
                    <a:lumMod val="60000"/>
                    <a:lumOff val="40000"/>
                  </a:srgbClr>
                </a:solidFill>
              </a:rPr>
              <a:t>ΚΑΤΑΣΤΑΛΤΙΚΗ ΕΠΟΠΤΕΙΑ</a:t>
            </a:r>
            <a:endParaRPr lang="en-US" sz="3600" dirty="0">
              <a:solidFill>
                <a:srgbClr val="1D6FA9">
                  <a:lumMod val="60000"/>
                  <a:lumOff val="40000"/>
                </a:srgbClr>
              </a:solidFill>
            </a:endParaRPr>
          </a:p>
          <a:p>
            <a:pPr lvl="0" algn="ctr"/>
            <a:endParaRPr lang="el-GR" dirty="0" smtClean="0"/>
          </a:p>
          <a:p>
            <a:endParaRPr lang="el-GR" dirty="0" smtClean="0"/>
          </a:p>
          <a:p>
            <a:pPr algn="ctr"/>
            <a:endParaRPr lang="el-GR" dirty="0" smtClean="0"/>
          </a:p>
          <a:p>
            <a:pPr algn="just"/>
            <a:r>
              <a:rPr lang="el-GR" sz="2800" dirty="0" smtClean="0"/>
              <a:t> </a:t>
            </a:r>
            <a:r>
              <a:rPr lang="el-GR" sz="2800" dirty="0"/>
              <a:t>Η</a:t>
            </a:r>
            <a:r>
              <a:rPr lang="el-GR" sz="2800" dirty="0" smtClean="0"/>
              <a:t> κατασταλτική εποπτεία, υπό την μορφή επιβολής των κυρώσεων ή μέτρων που προβλέπονται από την κείμενη νομοθεσία ασκείται </a:t>
            </a:r>
            <a:r>
              <a:rPr lang="el-GR" sz="2800" dirty="0"/>
              <a:t>από την </a:t>
            </a:r>
            <a:r>
              <a:rPr lang="el-GR" sz="2800" dirty="0" smtClean="0"/>
              <a:t>Επιτροπή </a:t>
            </a:r>
            <a:r>
              <a:rPr lang="el-GR" sz="2800" dirty="0"/>
              <a:t>Κεφαλαιαγοράς μετά την τέλεση παραβάσεων εκ μέρους των </a:t>
            </a:r>
            <a:r>
              <a:rPr lang="el-GR" sz="2800" dirty="0" smtClean="0"/>
              <a:t>εποπτευόμενων προσώπων.</a:t>
            </a:r>
          </a:p>
          <a:p>
            <a:pPr algn="just"/>
            <a:endParaRPr lang="el-GR" sz="2800" dirty="0" smtClean="0"/>
          </a:p>
          <a:p>
            <a:pPr algn="just"/>
            <a:r>
              <a:rPr lang="el-GR" sz="2800" dirty="0" smtClean="0"/>
              <a:t>Η επιβολή των κυρώσεων ως στόχο έχει:</a:t>
            </a:r>
          </a:p>
          <a:p>
            <a:pPr algn="just"/>
            <a:endParaRPr lang="el-GR" sz="2800" dirty="0" smtClean="0"/>
          </a:p>
          <a:p>
            <a:pPr marL="457200" indent="-457200" algn="just">
              <a:buFont typeface="Wingdings" panose="05000000000000000000" pitchFamily="2" charset="2"/>
              <a:buChar char="Ø"/>
            </a:pPr>
            <a:r>
              <a:rPr lang="el-GR" sz="2800" dirty="0" smtClean="0"/>
              <a:t>Να υποχρεώσει τις εποπτευόμενες εταιρίες στη συμμόρφωση προς τους κανόνες προληπτικής εποπτείας</a:t>
            </a:r>
          </a:p>
          <a:p>
            <a:pPr algn="just"/>
            <a:endParaRPr lang="el-GR" sz="2800" dirty="0" smtClean="0"/>
          </a:p>
          <a:p>
            <a:pPr marL="457200" indent="-457200" algn="just">
              <a:buFont typeface="Wingdings" panose="05000000000000000000" pitchFamily="2" charset="2"/>
              <a:buChar char="Ø"/>
            </a:pPr>
            <a:r>
              <a:rPr lang="el-GR" sz="2800" dirty="0" smtClean="0"/>
              <a:t>Να αποτρέψει την μελλοντική επανάληψη της συμπεριφοράς στο μέλλον</a:t>
            </a:r>
          </a:p>
          <a:p>
            <a:pPr algn="just"/>
            <a:r>
              <a:rPr lang="el-GR" sz="2800" dirty="0" smtClean="0"/>
              <a:t> </a:t>
            </a:r>
          </a:p>
          <a:p>
            <a:pPr marL="457200" indent="-457200" algn="just">
              <a:buFont typeface="Wingdings" panose="05000000000000000000" pitchFamily="2" charset="2"/>
              <a:buChar char="Ø"/>
            </a:pPr>
            <a:r>
              <a:rPr lang="el-GR" sz="2800" dirty="0" smtClean="0"/>
              <a:t>Να λειτουργήσει αποτρεπτικά για τους λοιπούς συμμετέχοντες στην αγορά</a:t>
            </a:r>
            <a:endParaRPr lang="en-US" sz="2800" dirty="0"/>
          </a:p>
        </p:txBody>
      </p:sp>
    </p:spTree>
    <p:extLst>
      <p:ext uri="{BB962C8B-B14F-4D97-AF65-F5344CB8AC3E}">
        <p14:creationId xmlns:p14="http://schemas.microsoft.com/office/powerpoint/2010/main" val="1450396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1" cy="6417141"/>
          </a:xfrm>
          <a:prstGeom prst="rect">
            <a:avLst/>
          </a:prstGeom>
        </p:spPr>
        <p:txBody>
          <a:bodyPr wrap="square">
            <a:spAutoFit/>
          </a:bodyPr>
          <a:lstStyle/>
          <a:p>
            <a:pPr lvl="0" algn="ctr"/>
            <a:r>
              <a:rPr lang="el-GR" sz="3600" dirty="0" smtClean="0">
                <a:solidFill>
                  <a:srgbClr val="1D6FA9">
                    <a:lumMod val="60000"/>
                    <a:lumOff val="40000"/>
                  </a:srgbClr>
                </a:solidFill>
              </a:rPr>
              <a:t>I</a:t>
            </a:r>
            <a:r>
              <a:rPr lang="en-US" sz="3600" dirty="0" smtClean="0">
                <a:solidFill>
                  <a:srgbClr val="1D6FA9">
                    <a:lumMod val="60000"/>
                    <a:lumOff val="40000"/>
                  </a:srgbClr>
                </a:solidFill>
              </a:rPr>
              <a:t>I</a:t>
            </a:r>
            <a:r>
              <a:rPr lang="el-GR" sz="3600" dirty="0" smtClean="0">
                <a:solidFill>
                  <a:srgbClr val="1D6FA9">
                    <a:lumMod val="60000"/>
                    <a:lumOff val="40000"/>
                  </a:srgbClr>
                </a:solidFill>
              </a:rPr>
              <a:t>I</a:t>
            </a:r>
            <a:r>
              <a:rPr lang="en-US" sz="3600" dirty="0" smtClean="0">
                <a:solidFill>
                  <a:srgbClr val="1D6FA9">
                    <a:lumMod val="60000"/>
                    <a:lumOff val="40000"/>
                  </a:srgbClr>
                </a:solidFill>
              </a:rPr>
              <a:t>. </a:t>
            </a:r>
            <a:r>
              <a:rPr lang="el-GR" sz="3600" dirty="0" smtClean="0">
                <a:solidFill>
                  <a:srgbClr val="1D6FA9">
                    <a:lumMod val="60000"/>
                    <a:lumOff val="40000"/>
                  </a:srgbClr>
                </a:solidFill>
              </a:rPr>
              <a:t>ΔΙΑΔΙΚΑΣΙΑ ΕΠΙΒΟΛΗΣ ΚΥΡΩΣΕΩΝ</a:t>
            </a:r>
            <a:endParaRPr lang="en-US" sz="3600" dirty="0">
              <a:solidFill>
                <a:srgbClr val="1D6FA9">
                  <a:lumMod val="60000"/>
                  <a:lumOff val="40000"/>
                </a:srgbClr>
              </a:solidFill>
            </a:endParaRPr>
          </a:p>
          <a:p>
            <a:pPr lvl="0" algn="ctr"/>
            <a:endParaRPr lang="en-US" sz="1200" dirty="0">
              <a:solidFill>
                <a:srgbClr val="1D6FA9">
                  <a:lumMod val="60000"/>
                  <a:lumOff val="40000"/>
                </a:srgbClr>
              </a:solidFill>
            </a:endParaRPr>
          </a:p>
          <a:p>
            <a:pPr lvl="0" algn="just"/>
            <a:r>
              <a:rPr lang="el-GR" sz="2300" dirty="0" smtClean="0"/>
              <a:t>Α) Εάν από τη διενεργηθείσα διερεύνηση μέσω των στοιχείων που συλλέγονται </a:t>
            </a:r>
            <a:r>
              <a:rPr lang="el-GR" sz="2300" b="1" dirty="0" smtClean="0"/>
              <a:t>διαπιστώνονται ευρήματα </a:t>
            </a:r>
            <a:r>
              <a:rPr lang="el-GR" sz="2300" dirty="0" smtClean="0"/>
              <a:t>που οδηγούν </a:t>
            </a:r>
            <a:r>
              <a:rPr lang="el-GR" sz="2300" b="1" dirty="0" smtClean="0"/>
              <a:t>στη στοιχειοθέτηση παραβάσεων της κείμενης νομοθεσίας</a:t>
            </a:r>
          </a:p>
          <a:p>
            <a:pPr lvl="0" algn="just"/>
            <a:endParaRPr lang="el-GR" sz="2300" dirty="0" smtClean="0"/>
          </a:p>
          <a:p>
            <a:pPr lvl="0" algn="just"/>
            <a:r>
              <a:rPr lang="el-GR" sz="2300" dirty="0" smtClean="0"/>
              <a:t>Β) </a:t>
            </a:r>
            <a:r>
              <a:rPr lang="el-GR" sz="2300" b="1" dirty="0" smtClean="0"/>
              <a:t>Αποστολή δικαιώματος προηγούμενης ακρόασης, </a:t>
            </a:r>
            <a:r>
              <a:rPr lang="el-GR" sz="2300" dirty="0" smtClean="0"/>
              <a:t>στο οποίο αναφέρονται αναλυτικά οι διατάξεις της νομοθεσίας που έχουν παραβιαστεί και τα πραγματικά περιστατικά από τα οποία προκύπτει η υπαγωγή στην συγκεκριμένη διάταξη, καθώς και οι προβλεπόμενες κυρώσεις</a:t>
            </a:r>
          </a:p>
          <a:p>
            <a:pPr lvl="0" algn="just"/>
            <a:endParaRPr lang="el-GR" sz="2300" dirty="0" smtClean="0"/>
          </a:p>
          <a:p>
            <a:pPr lvl="0" algn="just"/>
            <a:r>
              <a:rPr lang="el-GR" sz="2300" dirty="0" smtClean="0"/>
              <a:t>Γ) </a:t>
            </a:r>
            <a:r>
              <a:rPr lang="el-GR" sz="2300" b="1" dirty="0" smtClean="0"/>
              <a:t>Αξιολόγηση των απόψεων </a:t>
            </a:r>
            <a:r>
              <a:rPr lang="el-GR" sz="2300" dirty="0" smtClean="0"/>
              <a:t>που έχει διατυπώσει ο διοικούμενος σε απάντηση του δικαιώματος προηγούμενης ακρόασης</a:t>
            </a:r>
          </a:p>
          <a:p>
            <a:pPr lvl="0" algn="just"/>
            <a:r>
              <a:rPr lang="el-GR" sz="2300" dirty="0" smtClean="0"/>
              <a:t> </a:t>
            </a:r>
          </a:p>
          <a:p>
            <a:pPr lvl="0" algn="just"/>
            <a:r>
              <a:rPr lang="el-GR" sz="2300" dirty="0" smtClean="0"/>
              <a:t>Δ) Σε περίπτωση που οι αιτιάσεις του διοικούμενου δεν ανατρέπουν τις διαπιστώσεις του ελέγχου, </a:t>
            </a:r>
            <a:r>
              <a:rPr lang="el-GR" sz="2300" b="1" dirty="0" smtClean="0"/>
              <a:t>το Διοικητικό Συμβούλιο της Επιτροπής Κεφαλαιαγοράς</a:t>
            </a:r>
            <a:r>
              <a:rPr lang="el-GR" sz="2300" dirty="0" smtClean="0"/>
              <a:t>, </a:t>
            </a:r>
            <a:r>
              <a:rPr lang="el-GR" sz="2300" b="1" dirty="0" smtClean="0"/>
              <a:t>επιβάλλει τις προβλεπόμενες κυρώσεις</a:t>
            </a:r>
            <a:r>
              <a:rPr lang="el-GR" sz="2300" dirty="0" smtClean="0"/>
              <a:t>, λαμβάνοντας υπόψη κατά την επιμέτρηση του προστίμου, παράγοντες επιμέτρησης που προβλέπονται στις σχετικές διατάξεις της νομοθεσίας και τις γενικές αρχές του διοικητικού δικαίου (όπως την αρχή της αναλογικότητας)</a:t>
            </a:r>
          </a:p>
          <a:p>
            <a:pPr algn="ctr"/>
            <a:endParaRPr lang="el-GR" dirty="0" smtClean="0"/>
          </a:p>
        </p:txBody>
      </p:sp>
    </p:spTree>
    <p:extLst>
      <p:ext uri="{BB962C8B-B14F-4D97-AF65-F5344CB8AC3E}">
        <p14:creationId xmlns:p14="http://schemas.microsoft.com/office/powerpoint/2010/main" val="2289274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2508</TotalTime>
  <Words>1074</Words>
  <Application>Microsoft Office PowerPoint</Application>
  <PresentationFormat>Widescreen</PresentationFormat>
  <Paragraphs>131</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Corbel</vt:lpstr>
      <vt:lpstr>Tahoma</vt:lpstr>
      <vt:lpstr>Times New Roman</vt:lpstr>
      <vt:lpstr>Wingdings</vt:lpstr>
      <vt:lpstr>Depth</vt:lpstr>
      <vt:lpstr>ΠΡΟΛΗΠΤΙΚΗ ΚΑΙ ΚΑΤΑΣΤΑΛΤΙΚΗ ΕΠΟΠΤΕΙΑ ΤΗΣ ΕΠΙΤΡΟΠΗΣ ΚΕΦΑΛΑΙΑΓΟΡΑΣ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BREXIT- CONSEQUENCES</dc:title>
  <dc:creator>maltoudi.anastasia@gmail.com</dc:creator>
  <cp:lastModifiedBy>EK</cp:lastModifiedBy>
  <cp:revision>134</cp:revision>
  <cp:lastPrinted>2021-11-17T10:30:38Z</cp:lastPrinted>
  <dcterms:created xsi:type="dcterms:W3CDTF">2020-01-18T22:15:47Z</dcterms:created>
  <dcterms:modified xsi:type="dcterms:W3CDTF">2021-11-17T20:53:29Z</dcterms:modified>
</cp:coreProperties>
</file>