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5" r:id="rId1"/>
  </p:sldMasterIdLst>
  <p:sldIdLst>
    <p:sldId id="256" r:id="rId2"/>
    <p:sldId id="257" r:id="rId3"/>
    <p:sldId id="259" r:id="rId4"/>
    <p:sldId id="262" r:id="rId5"/>
    <p:sldId id="264" r:id="rId6"/>
    <p:sldId id="273" r:id="rId7"/>
    <p:sldId id="261" r:id="rId8"/>
    <p:sldId id="265" r:id="rId9"/>
    <p:sldId id="266" r:id="rId10"/>
    <p:sldId id="269" r:id="rId11"/>
    <p:sldId id="270" r:id="rId12"/>
    <p:sldId id="271" r:id="rId13"/>
    <p:sldId id="272" r:id="rId14"/>
    <p:sldId id="274" r:id="rId15"/>
    <p:sldId id="275" r:id="rId16"/>
    <p:sldId id="276" r:id="rId17"/>
    <p:sldId id="277" r:id="rId18"/>
    <p:sldId id="279" r:id="rId19"/>
    <p:sldId id="280" r:id="rId20"/>
    <p:sldId id="281" r:id="rId21"/>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512" autoAdjust="0"/>
    <p:restoredTop sz="94660"/>
  </p:normalViewPr>
  <p:slideViewPr>
    <p:cSldViewPr snapToGrid="0">
      <p:cViewPr varScale="1">
        <p:scale>
          <a:sx n="88" d="100"/>
          <a:sy n="88" d="100"/>
        </p:scale>
        <p:origin x="51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B0D3F10-B5CE-419B-87EB-28CE4D1587F6}" type="datetimeFigureOut">
              <a:rPr lang="el-GR" smtClean="0"/>
              <a:t>19/11/2021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8A948D4-3F0A-4245-9633-3DC1749B819D}" type="slidenum">
              <a:rPr lang="el-GR" smtClean="0"/>
              <a:t>‹#›</a:t>
            </a:fld>
            <a:endParaRPr lang="el-GR"/>
          </a:p>
        </p:txBody>
      </p:sp>
    </p:spTree>
    <p:extLst>
      <p:ext uri="{BB962C8B-B14F-4D97-AF65-F5344CB8AC3E}">
        <p14:creationId xmlns:p14="http://schemas.microsoft.com/office/powerpoint/2010/main" val="39419768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B0D3F10-B5CE-419B-87EB-28CE4D1587F6}" type="datetimeFigureOut">
              <a:rPr lang="el-GR" smtClean="0"/>
              <a:t>19/11/2021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8A948D4-3F0A-4245-9633-3DC1749B819D}" type="slidenum">
              <a:rPr lang="el-GR" smtClean="0"/>
              <a:t>‹#›</a:t>
            </a:fld>
            <a:endParaRPr lang="el-GR"/>
          </a:p>
        </p:txBody>
      </p:sp>
    </p:spTree>
    <p:extLst>
      <p:ext uri="{BB962C8B-B14F-4D97-AF65-F5344CB8AC3E}">
        <p14:creationId xmlns:p14="http://schemas.microsoft.com/office/powerpoint/2010/main" val="11018589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B0D3F10-B5CE-419B-87EB-28CE4D1587F6}" type="datetimeFigureOut">
              <a:rPr lang="el-GR" smtClean="0"/>
              <a:t>19/11/2021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8A948D4-3F0A-4245-9633-3DC1749B819D}" type="slidenum">
              <a:rPr lang="el-GR" smtClean="0"/>
              <a:t>‹#›</a:t>
            </a:fld>
            <a:endParaRPr lang="el-G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5937940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B0D3F10-B5CE-419B-87EB-28CE4D1587F6}" type="datetimeFigureOut">
              <a:rPr lang="el-GR" smtClean="0"/>
              <a:t>19/11/2021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8A948D4-3F0A-4245-9633-3DC1749B819D}" type="slidenum">
              <a:rPr lang="el-GR" smtClean="0"/>
              <a:t>‹#›</a:t>
            </a:fld>
            <a:endParaRPr lang="el-GR"/>
          </a:p>
        </p:txBody>
      </p:sp>
    </p:spTree>
    <p:extLst>
      <p:ext uri="{BB962C8B-B14F-4D97-AF65-F5344CB8AC3E}">
        <p14:creationId xmlns:p14="http://schemas.microsoft.com/office/powerpoint/2010/main" val="3257738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B0D3F10-B5CE-419B-87EB-28CE4D1587F6}" type="datetimeFigureOut">
              <a:rPr lang="el-GR" smtClean="0"/>
              <a:t>19/11/2021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8A948D4-3F0A-4245-9633-3DC1749B819D}" type="slidenum">
              <a:rPr lang="el-GR" smtClean="0"/>
              <a:t>‹#›</a:t>
            </a:fld>
            <a:endParaRPr lang="el-G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5334245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B0D3F10-B5CE-419B-87EB-28CE4D1587F6}" type="datetimeFigureOut">
              <a:rPr lang="el-GR" smtClean="0"/>
              <a:t>19/11/2021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8A948D4-3F0A-4245-9633-3DC1749B819D}" type="slidenum">
              <a:rPr lang="el-GR" smtClean="0"/>
              <a:t>‹#›</a:t>
            </a:fld>
            <a:endParaRPr lang="el-GR"/>
          </a:p>
        </p:txBody>
      </p:sp>
    </p:spTree>
    <p:extLst>
      <p:ext uri="{BB962C8B-B14F-4D97-AF65-F5344CB8AC3E}">
        <p14:creationId xmlns:p14="http://schemas.microsoft.com/office/powerpoint/2010/main" val="22957442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B0D3F10-B5CE-419B-87EB-28CE4D1587F6}" type="datetimeFigureOut">
              <a:rPr lang="el-GR" smtClean="0"/>
              <a:t>19/11/2021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8A948D4-3F0A-4245-9633-3DC1749B819D}" type="slidenum">
              <a:rPr lang="el-GR" smtClean="0"/>
              <a:t>‹#›</a:t>
            </a:fld>
            <a:endParaRPr lang="el-GR"/>
          </a:p>
        </p:txBody>
      </p:sp>
    </p:spTree>
    <p:extLst>
      <p:ext uri="{BB962C8B-B14F-4D97-AF65-F5344CB8AC3E}">
        <p14:creationId xmlns:p14="http://schemas.microsoft.com/office/powerpoint/2010/main" val="8261843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B0D3F10-B5CE-419B-87EB-28CE4D1587F6}" type="datetimeFigureOut">
              <a:rPr lang="el-GR" smtClean="0"/>
              <a:t>19/11/2021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8A948D4-3F0A-4245-9633-3DC1749B819D}" type="slidenum">
              <a:rPr lang="el-GR" smtClean="0"/>
              <a:t>‹#›</a:t>
            </a:fld>
            <a:endParaRPr lang="el-GR"/>
          </a:p>
        </p:txBody>
      </p:sp>
    </p:spTree>
    <p:extLst>
      <p:ext uri="{BB962C8B-B14F-4D97-AF65-F5344CB8AC3E}">
        <p14:creationId xmlns:p14="http://schemas.microsoft.com/office/powerpoint/2010/main" val="12774569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B0D3F10-B5CE-419B-87EB-28CE4D1587F6}" type="datetimeFigureOut">
              <a:rPr lang="el-GR" smtClean="0"/>
              <a:t>19/11/2021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8A948D4-3F0A-4245-9633-3DC1749B819D}" type="slidenum">
              <a:rPr lang="el-GR" smtClean="0"/>
              <a:t>‹#›</a:t>
            </a:fld>
            <a:endParaRPr lang="el-GR"/>
          </a:p>
        </p:txBody>
      </p:sp>
    </p:spTree>
    <p:extLst>
      <p:ext uri="{BB962C8B-B14F-4D97-AF65-F5344CB8AC3E}">
        <p14:creationId xmlns:p14="http://schemas.microsoft.com/office/powerpoint/2010/main" val="30193624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B0D3F10-B5CE-419B-87EB-28CE4D1587F6}" type="datetimeFigureOut">
              <a:rPr lang="el-GR" smtClean="0"/>
              <a:t>19/11/2021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8A948D4-3F0A-4245-9633-3DC1749B819D}" type="slidenum">
              <a:rPr lang="el-GR" smtClean="0"/>
              <a:t>‹#›</a:t>
            </a:fld>
            <a:endParaRPr lang="el-GR"/>
          </a:p>
        </p:txBody>
      </p:sp>
    </p:spTree>
    <p:extLst>
      <p:ext uri="{BB962C8B-B14F-4D97-AF65-F5344CB8AC3E}">
        <p14:creationId xmlns:p14="http://schemas.microsoft.com/office/powerpoint/2010/main" val="12296062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B0D3F10-B5CE-419B-87EB-28CE4D1587F6}" type="datetimeFigureOut">
              <a:rPr lang="el-GR" smtClean="0"/>
              <a:t>19/11/2021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A8A948D4-3F0A-4245-9633-3DC1749B819D}" type="slidenum">
              <a:rPr lang="el-GR" smtClean="0"/>
              <a:t>‹#›</a:t>
            </a:fld>
            <a:endParaRPr lang="el-GR"/>
          </a:p>
        </p:txBody>
      </p:sp>
    </p:spTree>
    <p:extLst>
      <p:ext uri="{BB962C8B-B14F-4D97-AF65-F5344CB8AC3E}">
        <p14:creationId xmlns:p14="http://schemas.microsoft.com/office/powerpoint/2010/main" val="1695992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B0D3F10-B5CE-419B-87EB-28CE4D1587F6}" type="datetimeFigureOut">
              <a:rPr lang="el-GR" smtClean="0"/>
              <a:t>19/11/2021</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A8A948D4-3F0A-4245-9633-3DC1749B819D}" type="slidenum">
              <a:rPr lang="el-GR" smtClean="0"/>
              <a:t>‹#›</a:t>
            </a:fld>
            <a:endParaRPr lang="el-GR"/>
          </a:p>
        </p:txBody>
      </p:sp>
    </p:spTree>
    <p:extLst>
      <p:ext uri="{BB962C8B-B14F-4D97-AF65-F5344CB8AC3E}">
        <p14:creationId xmlns:p14="http://schemas.microsoft.com/office/powerpoint/2010/main" val="40770162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B0D3F10-B5CE-419B-87EB-28CE4D1587F6}" type="datetimeFigureOut">
              <a:rPr lang="el-GR" smtClean="0"/>
              <a:t>19/11/2021</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A8A948D4-3F0A-4245-9633-3DC1749B819D}" type="slidenum">
              <a:rPr lang="el-GR" smtClean="0"/>
              <a:t>‹#›</a:t>
            </a:fld>
            <a:endParaRPr lang="el-GR"/>
          </a:p>
        </p:txBody>
      </p:sp>
    </p:spTree>
    <p:extLst>
      <p:ext uri="{BB962C8B-B14F-4D97-AF65-F5344CB8AC3E}">
        <p14:creationId xmlns:p14="http://schemas.microsoft.com/office/powerpoint/2010/main" val="77160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0D3F10-B5CE-419B-87EB-28CE4D1587F6}" type="datetimeFigureOut">
              <a:rPr lang="el-GR" smtClean="0"/>
              <a:t>19/11/2021</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A8A948D4-3F0A-4245-9633-3DC1749B819D}" type="slidenum">
              <a:rPr lang="el-GR" smtClean="0"/>
              <a:t>‹#›</a:t>
            </a:fld>
            <a:endParaRPr lang="el-GR"/>
          </a:p>
        </p:txBody>
      </p:sp>
    </p:spTree>
    <p:extLst>
      <p:ext uri="{BB962C8B-B14F-4D97-AF65-F5344CB8AC3E}">
        <p14:creationId xmlns:p14="http://schemas.microsoft.com/office/powerpoint/2010/main" val="19596419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B0D3F10-B5CE-419B-87EB-28CE4D1587F6}" type="datetimeFigureOut">
              <a:rPr lang="el-GR" smtClean="0"/>
              <a:t>19/11/2021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A8A948D4-3F0A-4245-9633-3DC1749B819D}" type="slidenum">
              <a:rPr lang="el-GR" smtClean="0"/>
              <a:t>‹#›</a:t>
            </a:fld>
            <a:endParaRPr lang="el-GR"/>
          </a:p>
        </p:txBody>
      </p:sp>
    </p:spTree>
    <p:extLst>
      <p:ext uri="{BB962C8B-B14F-4D97-AF65-F5344CB8AC3E}">
        <p14:creationId xmlns:p14="http://schemas.microsoft.com/office/powerpoint/2010/main" val="17207054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A8A948D4-3F0A-4245-9633-3DC1749B819D}" type="slidenum">
              <a:rPr lang="el-GR" smtClean="0"/>
              <a:t>‹#›</a:t>
            </a:fld>
            <a:endParaRPr lang="el-GR"/>
          </a:p>
        </p:txBody>
      </p:sp>
      <p:sp>
        <p:nvSpPr>
          <p:cNvPr id="5" name="Date Placeholder 4"/>
          <p:cNvSpPr>
            <a:spLocks noGrp="1"/>
          </p:cNvSpPr>
          <p:nvPr>
            <p:ph type="dt" sz="half" idx="10"/>
          </p:nvPr>
        </p:nvSpPr>
        <p:spPr/>
        <p:txBody>
          <a:bodyPr/>
          <a:lstStyle/>
          <a:p>
            <a:fld id="{0B0D3F10-B5CE-419B-87EB-28CE4D1587F6}" type="datetimeFigureOut">
              <a:rPr lang="el-GR" smtClean="0"/>
              <a:t>19/11/2021</a:t>
            </a:fld>
            <a:endParaRPr lang="el-GR"/>
          </a:p>
        </p:txBody>
      </p:sp>
    </p:spTree>
    <p:extLst>
      <p:ext uri="{BB962C8B-B14F-4D97-AF65-F5344CB8AC3E}">
        <p14:creationId xmlns:p14="http://schemas.microsoft.com/office/powerpoint/2010/main" val="3498685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B0D3F10-B5CE-419B-87EB-28CE4D1587F6}" type="datetimeFigureOut">
              <a:rPr lang="el-GR" smtClean="0"/>
              <a:t>19/11/2021</a:t>
            </a:fld>
            <a:endParaRPr lang="el-G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A8A948D4-3F0A-4245-9633-3DC1749B819D}" type="slidenum">
              <a:rPr lang="el-GR" smtClean="0"/>
              <a:t>‹#›</a:t>
            </a:fld>
            <a:endParaRPr lang="el-GR"/>
          </a:p>
        </p:txBody>
      </p:sp>
    </p:spTree>
    <p:extLst>
      <p:ext uri="{BB962C8B-B14F-4D97-AF65-F5344CB8AC3E}">
        <p14:creationId xmlns:p14="http://schemas.microsoft.com/office/powerpoint/2010/main" val="2683047584"/>
      </p:ext>
    </p:extLst>
  </p:cSld>
  <p:clrMap bg1="lt1" tx1="dk1" bg2="lt2" tx2="dk2" accent1="accent1" accent2="accent2" accent3="accent3" accent4="accent4" accent5="accent5" accent6="accent6" hlink="hlink" folHlink="folHlink"/>
  <p:sldLayoutIdLst>
    <p:sldLayoutId id="2147483916" r:id="rId1"/>
    <p:sldLayoutId id="2147483917" r:id="rId2"/>
    <p:sldLayoutId id="2147483918" r:id="rId3"/>
    <p:sldLayoutId id="2147483919" r:id="rId4"/>
    <p:sldLayoutId id="2147483920" r:id="rId5"/>
    <p:sldLayoutId id="2147483921" r:id="rId6"/>
    <p:sldLayoutId id="2147483922" r:id="rId7"/>
    <p:sldLayoutId id="2147483923" r:id="rId8"/>
    <p:sldLayoutId id="2147483924" r:id="rId9"/>
    <p:sldLayoutId id="2147483925" r:id="rId10"/>
    <p:sldLayoutId id="2147483926" r:id="rId11"/>
    <p:sldLayoutId id="2147483927" r:id="rId12"/>
    <p:sldLayoutId id="2147483928" r:id="rId13"/>
    <p:sldLayoutId id="2147483929" r:id="rId14"/>
    <p:sldLayoutId id="2147483930" r:id="rId15"/>
    <p:sldLayoutId id="2147483931"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hyperlink" Target="mailto:tr1@cmc.gov.gr" TargetMode="Externa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42152" y="1630393"/>
            <a:ext cx="9367725" cy="3527676"/>
          </a:xfrm>
          <a:noFill/>
        </p:spPr>
        <p:txBody>
          <a:bodyPr>
            <a:noAutofit/>
          </a:bodyPr>
          <a:lstStyle/>
          <a:p>
            <a:pPr algn="l"/>
            <a:r>
              <a:rPr lang="el-GR" sz="3600" dirty="0">
                <a:solidFill>
                  <a:schemeClr val="tx1"/>
                </a:solidFill>
              </a:rPr>
              <a:t>Συμμόρφωση με </a:t>
            </a:r>
            <a:r>
              <a:rPr lang="el-GR" sz="3600" dirty="0" smtClean="0">
                <a:solidFill>
                  <a:schemeClr val="tx1"/>
                </a:solidFill>
              </a:rPr>
              <a:t>τις</a:t>
            </a:r>
            <a:r>
              <a:rPr lang="en-US" sz="3600" dirty="0">
                <a:solidFill>
                  <a:schemeClr val="tx1"/>
                </a:solidFill>
              </a:rPr>
              <a:t> </a:t>
            </a:r>
            <a:r>
              <a:rPr lang="el-GR" sz="3600" dirty="0" smtClean="0">
                <a:solidFill>
                  <a:schemeClr val="tx1"/>
                </a:solidFill>
              </a:rPr>
              <a:t>υποχρεώσεις</a:t>
            </a:r>
            <a:r>
              <a:rPr lang="en-US" sz="3600" dirty="0" smtClean="0">
                <a:solidFill>
                  <a:schemeClr val="tx1"/>
                </a:solidFill>
              </a:rPr>
              <a:t> </a:t>
            </a:r>
            <a:r>
              <a:rPr lang="el-GR" sz="3600" dirty="0" smtClean="0">
                <a:solidFill>
                  <a:schemeClr val="accent1">
                    <a:lumMod val="75000"/>
                  </a:schemeClr>
                </a:solidFill>
              </a:rPr>
              <a:t>δημοσιοποίησης </a:t>
            </a:r>
            <a:r>
              <a:rPr lang="el-GR" sz="3600" dirty="0">
                <a:solidFill>
                  <a:schemeClr val="accent1">
                    <a:lumMod val="75000"/>
                  </a:schemeClr>
                </a:solidFill>
              </a:rPr>
              <a:t>προνομιακών </a:t>
            </a:r>
            <a:r>
              <a:rPr lang="el-GR" sz="3600" dirty="0" smtClean="0">
                <a:solidFill>
                  <a:schemeClr val="accent1">
                    <a:lumMod val="75000"/>
                  </a:schemeClr>
                </a:solidFill>
              </a:rPr>
              <a:t>πληροφοριών από τους εκδότες,</a:t>
            </a:r>
            <a:br>
              <a:rPr lang="el-GR" sz="3600" dirty="0" smtClean="0">
                <a:solidFill>
                  <a:schemeClr val="accent1">
                    <a:lumMod val="75000"/>
                  </a:schemeClr>
                </a:solidFill>
              </a:rPr>
            </a:br>
            <a:r>
              <a:rPr lang="el-GR" sz="3600" dirty="0" smtClean="0">
                <a:solidFill>
                  <a:schemeClr val="accent2">
                    <a:lumMod val="75000"/>
                  </a:schemeClr>
                </a:solidFill>
              </a:rPr>
              <a:t>υποχρεώσεις </a:t>
            </a:r>
            <a:r>
              <a:rPr lang="el-GR" sz="3600" dirty="0">
                <a:solidFill>
                  <a:schemeClr val="accent2">
                    <a:lumMod val="75000"/>
                  </a:schemeClr>
                </a:solidFill>
              </a:rPr>
              <a:t>γνωστοποίησης σημαντικών μεταβολών δικαιωμάτων </a:t>
            </a:r>
            <a:r>
              <a:rPr lang="el-GR" sz="3600" dirty="0" smtClean="0">
                <a:solidFill>
                  <a:schemeClr val="accent2">
                    <a:lumMod val="75000"/>
                  </a:schemeClr>
                </a:solidFill>
              </a:rPr>
              <a:t>ψήφου</a:t>
            </a:r>
            <a:r>
              <a:rPr lang="en-US" sz="3600" dirty="0">
                <a:solidFill>
                  <a:schemeClr val="accent2">
                    <a:lumMod val="75000"/>
                  </a:schemeClr>
                </a:solidFill>
              </a:rPr>
              <a:t>,</a:t>
            </a:r>
            <a:r>
              <a:rPr lang="en-US" sz="3600" dirty="0" smtClean="0"/>
              <a:t> </a:t>
            </a:r>
            <a:r>
              <a:rPr lang="el-GR" sz="3600" dirty="0" smtClean="0"/>
              <a:t/>
            </a:r>
            <a:br>
              <a:rPr lang="el-GR" sz="3600" dirty="0" smtClean="0"/>
            </a:br>
            <a:r>
              <a:rPr lang="el-GR" sz="3600" dirty="0" smtClean="0">
                <a:solidFill>
                  <a:schemeClr val="accent2">
                    <a:lumMod val="50000"/>
                  </a:schemeClr>
                </a:solidFill>
              </a:rPr>
              <a:t>υποχρεώσεις </a:t>
            </a:r>
            <a:r>
              <a:rPr lang="el-GR" sz="3600" dirty="0">
                <a:solidFill>
                  <a:schemeClr val="accent2">
                    <a:lumMod val="50000"/>
                  </a:schemeClr>
                </a:solidFill>
              </a:rPr>
              <a:t>που </a:t>
            </a:r>
            <a:r>
              <a:rPr lang="el-GR" sz="3600" dirty="0" smtClean="0">
                <a:solidFill>
                  <a:schemeClr val="accent2">
                    <a:lumMod val="50000"/>
                  </a:schemeClr>
                </a:solidFill>
              </a:rPr>
              <a:t>απορρέουν </a:t>
            </a:r>
            <a:r>
              <a:rPr lang="el-GR" sz="3600" dirty="0">
                <a:solidFill>
                  <a:schemeClr val="accent2">
                    <a:lumMod val="50000"/>
                  </a:schemeClr>
                </a:solidFill>
              </a:rPr>
              <a:t>από τις διατάξεις περί δημοσίων προτάσεων</a:t>
            </a:r>
          </a:p>
        </p:txBody>
      </p:sp>
      <p:sp>
        <p:nvSpPr>
          <p:cNvPr id="3" name="Subtitle 2"/>
          <p:cNvSpPr>
            <a:spLocks noGrp="1"/>
          </p:cNvSpPr>
          <p:nvPr>
            <p:ph type="subTitle" idx="1"/>
          </p:nvPr>
        </p:nvSpPr>
        <p:spPr>
          <a:xfrm>
            <a:off x="801772" y="5589917"/>
            <a:ext cx="4779354" cy="931653"/>
          </a:xfrm>
          <a:noFill/>
        </p:spPr>
        <p:txBody>
          <a:bodyPr>
            <a:noAutofit/>
          </a:bodyPr>
          <a:lstStyle/>
          <a:p>
            <a:pPr algn="l"/>
            <a:r>
              <a:rPr lang="el-GR" sz="1600" dirty="0" smtClean="0"/>
              <a:t>Ελένη Γκλιάτα</a:t>
            </a:r>
          </a:p>
          <a:p>
            <a:pPr algn="l"/>
            <a:r>
              <a:rPr lang="el-GR" sz="1600" dirty="0" smtClean="0"/>
              <a:t>Τμήμα Διαρκούς Πληροφόρησης</a:t>
            </a:r>
          </a:p>
          <a:p>
            <a:pPr algn="l"/>
            <a:r>
              <a:rPr lang="el-GR" sz="1600" dirty="0" smtClean="0"/>
              <a:t>Διεύθυνση Εισηγμένων Εταιριών </a:t>
            </a:r>
          </a:p>
          <a:p>
            <a:pPr algn="l"/>
            <a:endParaRPr lang="el-GR" sz="1600"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1772" y="252335"/>
            <a:ext cx="4624243" cy="832364"/>
          </a:xfrm>
          <a:prstGeom prst="rect">
            <a:avLst/>
          </a:prstGeom>
        </p:spPr>
      </p:pic>
      <p:sp>
        <p:nvSpPr>
          <p:cNvPr id="4" name="TextBox 3"/>
          <p:cNvSpPr txBox="1"/>
          <p:nvPr/>
        </p:nvSpPr>
        <p:spPr>
          <a:xfrm>
            <a:off x="8557404" y="6336904"/>
            <a:ext cx="4080294" cy="369332"/>
          </a:xfrm>
          <a:prstGeom prst="rect">
            <a:avLst/>
          </a:prstGeom>
          <a:noFill/>
        </p:spPr>
        <p:txBody>
          <a:bodyPr wrap="square" rtlCol="0">
            <a:spAutoFit/>
          </a:bodyPr>
          <a:lstStyle/>
          <a:p>
            <a:r>
              <a:rPr lang="el-GR" dirty="0" smtClean="0"/>
              <a:t>Θεσσαλονίκη, 19 Νοεμβρίου 2021</a:t>
            </a:r>
            <a:endParaRPr lang="el-GR" dirty="0"/>
          </a:p>
        </p:txBody>
      </p:sp>
    </p:spTree>
    <p:extLst>
      <p:ext uri="{BB962C8B-B14F-4D97-AF65-F5344CB8AC3E}">
        <p14:creationId xmlns:p14="http://schemas.microsoft.com/office/powerpoint/2010/main" val="16772571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10594830" cy="674370"/>
          </a:xfrm>
        </p:spPr>
        <p:txBody>
          <a:bodyPr>
            <a:normAutofit fontScale="90000"/>
          </a:bodyPr>
          <a:lstStyle/>
          <a:p>
            <a:r>
              <a:rPr lang="el-GR" sz="2800" b="1" dirty="0" smtClean="0">
                <a:solidFill>
                  <a:schemeClr val="accent1">
                    <a:lumMod val="75000"/>
                  </a:schemeClr>
                </a:solidFill>
              </a:rPr>
              <a:t>Έμμεση </a:t>
            </a:r>
            <a:r>
              <a:rPr lang="el-GR" sz="2800" b="1" dirty="0">
                <a:solidFill>
                  <a:schemeClr val="accent1">
                    <a:lumMod val="75000"/>
                  </a:schemeClr>
                </a:solidFill>
              </a:rPr>
              <a:t>συμμετοχή </a:t>
            </a:r>
            <a:r>
              <a:rPr lang="el-GR" sz="2800" b="1" dirty="0" smtClean="0">
                <a:solidFill>
                  <a:schemeClr val="accent1">
                    <a:lumMod val="75000"/>
                  </a:schemeClr>
                </a:solidFill>
              </a:rPr>
              <a:t>στα </a:t>
            </a:r>
            <a:r>
              <a:rPr lang="el-GR" sz="2800" b="1" dirty="0">
                <a:solidFill>
                  <a:schemeClr val="accent1">
                    <a:lumMod val="75000"/>
                  </a:schemeClr>
                </a:solidFill>
              </a:rPr>
              <a:t>δικαιώματα ψήφου του Εκδότη (άρθρο </a:t>
            </a:r>
            <a:r>
              <a:rPr lang="el-GR" sz="2800" b="1" dirty="0" smtClean="0">
                <a:solidFill>
                  <a:schemeClr val="accent1">
                    <a:lumMod val="75000"/>
                  </a:schemeClr>
                </a:solidFill>
              </a:rPr>
              <a:t>10 </a:t>
            </a:r>
            <a:r>
              <a:rPr lang="el-GR" sz="2800" b="1" dirty="0">
                <a:solidFill>
                  <a:schemeClr val="accent1">
                    <a:lumMod val="75000"/>
                  </a:schemeClr>
                </a:solidFill>
              </a:rPr>
              <a:t>του </a:t>
            </a:r>
            <a:r>
              <a:rPr lang="el-GR" sz="2800" b="1" dirty="0" smtClean="0">
                <a:solidFill>
                  <a:schemeClr val="accent1">
                    <a:lumMod val="75000"/>
                  </a:schemeClr>
                </a:solidFill>
              </a:rPr>
              <a:t>ν.3556/2007)</a:t>
            </a:r>
            <a:endParaRPr lang="el-GR" sz="2800" b="1" dirty="0">
              <a:solidFill>
                <a:schemeClr val="accent1">
                  <a:lumMod val="75000"/>
                </a:schemeClr>
              </a:solidFill>
            </a:endParaRPr>
          </a:p>
        </p:txBody>
      </p:sp>
      <p:sp>
        <p:nvSpPr>
          <p:cNvPr id="4" name="Text Placeholder 3"/>
          <p:cNvSpPr>
            <a:spLocks noGrp="1"/>
          </p:cNvSpPr>
          <p:nvPr>
            <p:ph type="body" sz="half" idx="2"/>
          </p:nvPr>
        </p:nvSpPr>
        <p:spPr>
          <a:xfrm>
            <a:off x="839788" y="1050482"/>
            <a:ext cx="10668721" cy="4645978"/>
          </a:xfrm>
        </p:spPr>
        <p:txBody>
          <a:bodyPr>
            <a:noAutofit/>
          </a:bodyPr>
          <a:lstStyle/>
          <a:p>
            <a:r>
              <a:rPr lang="el-GR" dirty="0"/>
              <a:t> Η υποχρέωση ενημέρωσης σύμφωνα με το άρθρο 9 ισχύει και προκειμένου για </a:t>
            </a:r>
            <a:r>
              <a:rPr lang="el-GR" dirty="0" smtClean="0"/>
              <a:t>κάθε πρόσωπο </a:t>
            </a:r>
            <a:r>
              <a:rPr lang="el-GR" dirty="0"/>
              <a:t>που δικαιούται να αποκτά, διαθέτει ή ασκεί δικαιώματα ψήφου σε οποιαδήποτε από τις ακόλουθες περιπτώσεις ή συνδυασμό αυτών:</a:t>
            </a:r>
          </a:p>
          <a:p>
            <a:r>
              <a:rPr lang="el-GR" dirty="0" smtClean="0"/>
              <a:t> </a:t>
            </a:r>
            <a:r>
              <a:rPr lang="el-GR" dirty="0">
                <a:solidFill>
                  <a:schemeClr val="accent2">
                    <a:lumMod val="75000"/>
                  </a:schemeClr>
                </a:solidFill>
              </a:rPr>
              <a:t>(α) δικαιώματα ψήφου που κατέχει τρίτος με τον οποίο το προαναφερόμενο πρόσωπο έχει συνάψει συμφωνία, βάσει της οποίας υποχρεούνται μέσω συντονισμένης άσκησης των δικαιωμάτων ψήφου που κατέχουν, να υιοθετούν διαρκώς κοινή πολιτική ως προς τη διοίκηση του εν λόγω εκδότη,</a:t>
            </a:r>
          </a:p>
          <a:p>
            <a:r>
              <a:rPr lang="el-GR" dirty="0" smtClean="0"/>
              <a:t> </a:t>
            </a:r>
            <a:r>
              <a:rPr lang="el-GR" dirty="0"/>
              <a:t>(β) δικαιώματα ψήφου που κατέχει τρίτος δυνάμει συμφωνίας που έχει συναφθεί με το προαναφερόμενο πρόσωπο και η οποία προβλέπει την προσωρινή επ` </a:t>
            </a:r>
            <a:r>
              <a:rPr lang="el-GR" dirty="0" err="1"/>
              <a:t>ανταλλάγματι</a:t>
            </a:r>
            <a:r>
              <a:rPr lang="el-GR" dirty="0"/>
              <a:t> μεταβίβαση αυτών των δικαιωμάτων ψήφου,</a:t>
            </a:r>
          </a:p>
          <a:p>
            <a:r>
              <a:rPr lang="el-GR" dirty="0" smtClean="0">
                <a:solidFill>
                  <a:schemeClr val="accent2">
                    <a:lumMod val="75000"/>
                  </a:schemeClr>
                </a:solidFill>
              </a:rPr>
              <a:t> </a:t>
            </a:r>
            <a:r>
              <a:rPr lang="el-GR" dirty="0">
                <a:solidFill>
                  <a:schemeClr val="accent2">
                    <a:lumMod val="75000"/>
                  </a:schemeClr>
                </a:solidFill>
              </a:rPr>
              <a:t>(γ) δικαιώματα ψήφου που ενσωματώνονται σε μετοχές που έχουν παρασχεθεί ως εμπράγματη ασφάλεια στο προαναφερόμενο πρόσωπο, υπό την προϋπόθεση ότι αυτό το πρόσωπο ελέγχει τα δικαιώματα ψήφου και έχει δηλώσει την πρόθεση του να </a:t>
            </a:r>
            <a:r>
              <a:rPr lang="el-GR" dirty="0" smtClean="0">
                <a:solidFill>
                  <a:schemeClr val="accent2">
                    <a:lumMod val="75000"/>
                  </a:schemeClr>
                </a:solidFill>
              </a:rPr>
              <a:t>τα ασκήσει</a:t>
            </a:r>
            <a:r>
              <a:rPr lang="el-GR" dirty="0">
                <a:solidFill>
                  <a:schemeClr val="accent2">
                    <a:lumMod val="75000"/>
                  </a:schemeClr>
                </a:solidFill>
              </a:rPr>
              <a:t>,</a:t>
            </a:r>
          </a:p>
          <a:p>
            <a:r>
              <a:rPr lang="el-GR" dirty="0" smtClean="0"/>
              <a:t> </a:t>
            </a:r>
            <a:r>
              <a:rPr lang="el-GR" dirty="0"/>
              <a:t>(δ) δικαιώματα ψήφου που ενσωματώνονται σε μετοχές των οποίων ισόβιος επικαρπωτής είναι το προαναφερόμενο πρόσωπο</a:t>
            </a:r>
            <a:r>
              <a:rPr lang="el-GR" dirty="0" smtClean="0"/>
              <a:t>,</a:t>
            </a:r>
            <a:endParaRPr lang="el-GR" dirty="0"/>
          </a:p>
          <a:p>
            <a:r>
              <a:rPr lang="el-GR" dirty="0">
                <a:solidFill>
                  <a:schemeClr val="accent2">
                    <a:lumMod val="75000"/>
                  </a:schemeClr>
                </a:solidFill>
              </a:rPr>
              <a:t> (ε) δικαιώματα ψήφου που κατέχονται ή τα οποία μπορούν να ασκηθούν κατά την έννοια των στοιχείων (α) έως (δ) από επιχείρηση την οποία ελέγχει το προαναφερόμενο πρόσωπο,</a:t>
            </a:r>
          </a:p>
          <a:p>
            <a:r>
              <a:rPr lang="el-GR" dirty="0" smtClean="0"/>
              <a:t> (στ) δικαιώματα ψήφου που ενσωματώνονται σε μετοχές που έχουν κατατεθεί στο προαναφερόμενο πρόσωπο και τα οποία το εν λόγω πρόσωπο μπορεί να ασκήσει κατά την κρίση του, εφόσον δεν υπάρχουν ειδικές οδηγίες των μετόχων,</a:t>
            </a:r>
          </a:p>
          <a:p>
            <a:r>
              <a:rPr lang="el-GR" dirty="0" smtClean="0"/>
              <a:t> (ζ) δικαιώματα ψήφου που κατέχει τρίτος στο όνομα του αλλά για λογαριασμό του προαναφερόμενου προσώπου,</a:t>
            </a:r>
          </a:p>
          <a:p>
            <a:r>
              <a:rPr lang="el-GR" dirty="0" smtClean="0"/>
              <a:t> </a:t>
            </a:r>
            <a:r>
              <a:rPr lang="el-GR" dirty="0" smtClean="0">
                <a:solidFill>
                  <a:schemeClr val="accent2">
                    <a:lumMod val="75000"/>
                  </a:schemeClr>
                </a:solidFill>
              </a:rPr>
              <a:t>(η) δικαιώματα ψήφου τα οποία το προαναφερόμενο πρόσωπο μπορεί να ασκήσει ως πληρεξούσιος, εφόσον μπορεί να ασκήσει τα δικαιώματα ψήφου κατά την κρίση του χωρίς συγκεκριμένες οδηγίες των μετόχων,</a:t>
            </a:r>
          </a:p>
          <a:p>
            <a:r>
              <a:rPr lang="el-GR" dirty="0" smtClean="0"/>
              <a:t> (θ) προκειμένου για εταιρία διαχείρισης, δικαιώματα ψήφου που κατέχει, αποκτά ή διαθέτει το αμοιβαίο κεφάλαιο το οποίο διαχειρίζεται η εταιρία αυτή.</a:t>
            </a:r>
          </a:p>
          <a:p>
            <a:endParaRPr lang="el-GR" dirty="0"/>
          </a:p>
        </p:txBody>
      </p:sp>
    </p:spTree>
    <p:extLst>
      <p:ext uri="{BB962C8B-B14F-4D97-AF65-F5344CB8AC3E}">
        <p14:creationId xmlns:p14="http://schemas.microsoft.com/office/powerpoint/2010/main" val="11303345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2695" y="457200"/>
            <a:ext cx="10899780" cy="664234"/>
          </a:xfrm>
        </p:spPr>
        <p:txBody>
          <a:bodyPr>
            <a:normAutofit/>
          </a:bodyPr>
          <a:lstStyle/>
          <a:p>
            <a:r>
              <a:rPr lang="el-GR" sz="2800" b="1" dirty="0" smtClean="0">
                <a:solidFill>
                  <a:schemeClr val="accent1">
                    <a:lumMod val="75000"/>
                  </a:schemeClr>
                </a:solidFill>
              </a:rPr>
              <a:t>Χρηματοπιστωτικά μέσα </a:t>
            </a:r>
            <a:r>
              <a:rPr lang="el-GR" sz="2800" b="1" dirty="0">
                <a:solidFill>
                  <a:schemeClr val="accent1">
                    <a:lumMod val="75000"/>
                  </a:schemeClr>
                </a:solidFill>
              </a:rPr>
              <a:t>(άρθρο </a:t>
            </a:r>
            <a:r>
              <a:rPr lang="el-GR" sz="2800" b="1" dirty="0" smtClean="0">
                <a:solidFill>
                  <a:schemeClr val="accent1">
                    <a:lumMod val="75000"/>
                  </a:schemeClr>
                </a:solidFill>
              </a:rPr>
              <a:t>11 </a:t>
            </a:r>
            <a:r>
              <a:rPr lang="el-GR" sz="2800" b="1" dirty="0">
                <a:solidFill>
                  <a:schemeClr val="accent1">
                    <a:lumMod val="75000"/>
                  </a:schemeClr>
                </a:solidFill>
              </a:rPr>
              <a:t>του </a:t>
            </a:r>
            <a:r>
              <a:rPr lang="el-GR" sz="2800" b="1" dirty="0" smtClean="0">
                <a:solidFill>
                  <a:schemeClr val="accent1">
                    <a:lumMod val="75000"/>
                  </a:schemeClr>
                </a:solidFill>
              </a:rPr>
              <a:t>ν.3556/2007)</a:t>
            </a:r>
            <a:endParaRPr lang="el-GR" sz="2800" b="1" dirty="0">
              <a:solidFill>
                <a:schemeClr val="accent1">
                  <a:lumMod val="75000"/>
                </a:schemeClr>
              </a:solidFill>
            </a:endParaRPr>
          </a:p>
        </p:txBody>
      </p:sp>
      <p:sp>
        <p:nvSpPr>
          <p:cNvPr id="4" name="Text Placeholder 3"/>
          <p:cNvSpPr>
            <a:spLocks noGrp="1"/>
          </p:cNvSpPr>
          <p:nvPr>
            <p:ph type="body" sz="half" idx="2"/>
          </p:nvPr>
        </p:nvSpPr>
        <p:spPr>
          <a:xfrm>
            <a:off x="422695" y="1121434"/>
            <a:ext cx="9299275" cy="4779034"/>
          </a:xfrm>
        </p:spPr>
        <p:txBody>
          <a:bodyPr>
            <a:normAutofit fontScale="77500" lnSpcReduction="20000"/>
          </a:bodyPr>
          <a:lstStyle/>
          <a:p>
            <a:r>
              <a:rPr lang="el-GR" sz="2400" dirty="0" smtClean="0"/>
              <a:t>Η </a:t>
            </a:r>
            <a:r>
              <a:rPr lang="el-GR" sz="2400" dirty="0"/>
              <a:t>υποχρέωση ενημέρωσης του άρθρου 9 καταλαμβάνει επίσης και φυσικά ή νομικά πρόσωπα που κατέχουν, άμεσα ή έμμεσα μέσω τρίτου</a:t>
            </a:r>
            <a:r>
              <a:rPr lang="el-GR" sz="2400" dirty="0" smtClean="0"/>
              <a:t>:</a:t>
            </a:r>
          </a:p>
          <a:p>
            <a:r>
              <a:rPr lang="el-GR" sz="2400" dirty="0" smtClean="0"/>
              <a:t>α</a:t>
            </a:r>
            <a:r>
              <a:rPr lang="el-GR" sz="2400" dirty="0"/>
              <a:t>) χρηματοπιστωτικά μέσα τα οποία, κατά τη λήξη τους, παρέχουν στον κάτοχο, σύμφωνα με επίσημη συμφωνία, είτε το άνευ όρων δικαίωμα απόκτησης είτε τη διακριτική ευχέρεια ως προς το δικαίωμα απόκτησης μετοχών, οι οποίες ενσωματώνουν δικαιώματα ψήφου και έχουν ήδη εκδοθεί από εκδότη του οποίου οι μετοχές έχουν εισαχθεί προς διαπραγμάτευση σε οργανωμένη </a:t>
            </a:r>
            <a:r>
              <a:rPr lang="el-GR" sz="2400" dirty="0" smtClean="0"/>
              <a:t>αγορά</a:t>
            </a:r>
          </a:p>
          <a:p>
            <a:r>
              <a:rPr lang="el-GR" sz="2400" dirty="0" smtClean="0"/>
              <a:t>β</a:t>
            </a:r>
            <a:r>
              <a:rPr lang="el-GR" sz="2400" dirty="0"/>
              <a:t>) χρηματοπιστωτικά μέσα που δεν περιλαμβάνονται στο στοιχείο α΄ αλλά τα οποία αναφέρονται σε μετοχές για τις οποίες γίνεται λόγος σε αυτό το στοιχείο και έχουν οικονομική επίπτωση αντίστοιχη με εκείνη των χρηματοπιστωτικών μέσων που αναφέρονται σε αυτό είτε παρέχουν δικαίωμα φυσικού διακανονισμού είτε όχι.</a:t>
            </a:r>
          </a:p>
          <a:p>
            <a:endParaRPr lang="el-GR" sz="2400" dirty="0" smtClean="0"/>
          </a:p>
          <a:p>
            <a:r>
              <a:rPr lang="el-GR" sz="2400" dirty="0" smtClean="0">
                <a:solidFill>
                  <a:schemeClr val="accent2">
                    <a:lumMod val="75000"/>
                  </a:schemeClr>
                </a:solidFill>
              </a:rPr>
              <a:t>κινητές </a:t>
            </a:r>
            <a:r>
              <a:rPr lang="el-GR" sz="2400" dirty="0">
                <a:solidFill>
                  <a:schemeClr val="accent2">
                    <a:lumMod val="75000"/>
                  </a:schemeClr>
                </a:solidFill>
              </a:rPr>
              <a:t>αξίες</a:t>
            </a:r>
            <a:r>
              <a:rPr lang="el-GR" sz="2400" dirty="0" smtClean="0">
                <a:solidFill>
                  <a:schemeClr val="accent2">
                    <a:lumMod val="75000"/>
                  </a:schemeClr>
                </a:solidFill>
              </a:rPr>
              <a:t>, δικαιώματα προαίρεσης, συμβόλαια </a:t>
            </a:r>
            <a:r>
              <a:rPr lang="el-GR" sz="2400" dirty="0">
                <a:solidFill>
                  <a:schemeClr val="accent2">
                    <a:lumMod val="75000"/>
                  </a:schemeClr>
                </a:solidFill>
              </a:rPr>
              <a:t>μελλοντικής </a:t>
            </a:r>
            <a:r>
              <a:rPr lang="el-GR" sz="2400" dirty="0" smtClean="0">
                <a:solidFill>
                  <a:schemeClr val="accent2">
                    <a:lumMod val="75000"/>
                  </a:schemeClr>
                </a:solidFill>
              </a:rPr>
              <a:t>εκπλήρωσης, </a:t>
            </a:r>
            <a:r>
              <a:rPr lang="el-GR" sz="2400" dirty="0" smtClean="0">
                <a:solidFill>
                  <a:schemeClr val="tx1"/>
                </a:solidFill>
              </a:rPr>
              <a:t> </a:t>
            </a:r>
            <a:r>
              <a:rPr lang="el-GR" sz="2400" dirty="0" smtClean="0">
                <a:solidFill>
                  <a:schemeClr val="accent2">
                    <a:lumMod val="75000"/>
                  </a:schemeClr>
                </a:solidFill>
              </a:rPr>
              <a:t>συμβάσεις ανταλλαγής (</a:t>
            </a:r>
            <a:r>
              <a:rPr lang="el-GR" sz="2400" dirty="0" err="1" smtClean="0">
                <a:solidFill>
                  <a:schemeClr val="accent2">
                    <a:lumMod val="75000"/>
                  </a:schemeClr>
                </a:solidFill>
              </a:rPr>
              <a:t>swaps</a:t>
            </a:r>
            <a:r>
              <a:rPr lang="el-GR" sz="2400" dirty="0" smtClean="0">
                <a:solidFill>
                  <a:schemeClr val="accent2">
                    <a:lumMod val="75000"/>
                  </a:schemeClr>
                </a:solidFill>
              </a:rPr>
              <a:t>), προθεσμιακές </a:t>
            </a:r>
            <a:r>
              <a:rPr lang="el-GR" sz="2400" dirty="0">
                <a:solidFill>
                  <a:schemeClr val="accent2">
                    <a:lumMod val="75000"/>
                  </a:schemeClr>
                </a:solidFill>
              </a:rPr>
              <a:t>συμφωνίες επιτοκίου,</a:t>
            </a:r>
            <a:r>
              <a:rPr lang="en-US" sz="2400" dirty="0">
                <a:solidFill>
                  <a:schemeClr val="accent2">
                    <a:lumMod val="75000"/>
                  </a:schemeClr>
                </a:solidFill>
              </a:rPr>
              <a:t> </a:t>
            </a:r>
            <a:r>
              <a:rPr lang="el-GR" sz="2400" dirty="0" smtClean="0">
                <a:solidFill>
                  <a:schemeClr val="accent2">
                    <a:lumMod val="75000"/>
                  </a:schemeClr>
                </a:solidFill>
              </a:rPr>
              <a:t>συμβάσεις επί διαφορών, και </a:t>
            </a:r>
            <a:r>
              <a:rPr lang="el-GR" sz="2500" dirty="0" smtClean="0">
                <a:solidFill>
                  <a:schemeClr val="accent2">
                    <a:lumMod val="75000"/>
                  </a:schemeClr>
                </a:solidFill>
              </a:rPr>
              <a:t>άλλες </a:t>
            </a:r>
            <a:r>
              <a:rPr lang="el-GR" sz="2400" dirty="0" smtClean="0">
                <a:solidFill>
                  <a:schemeClr val="accent2">
                    <a:lumMod val="75000"/>
                  </a:schemeClr>
                </a:solidFill>
              </a:rPr>
              <a:t>συμβάσεις ή συμφωνίες με παρόμοια οικονομική επίπτωση για τις οποίες μπορεί να υπάρξει φυσικός διακανονισμός ή διευθέτηση τοις μετρητοίς.</a:t>
            </a:r>
            <a:endParaRPr lang="el-GR" sz="2100" dirty="0">
              <a:solidFill>
                <a:schemeClr val="accent2">
                  <a:lumMod val="75000"/>
                </a:schemeClr>
              </a:solidFill>
            </a:endParaRPr>
          </a:p>
        </p:txBody>
      </p:sp>
    </p:spTree>
    <p:extLst>
      <p:ext uri="{BB962C8B-B14F-4D97-AF65-F5344CB8AC3E}">
        <p14:creationId xmlns:p14="http://schemas.microsoft.com/office/powerpoint/2010/main" val="2715519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10594830" cy="754380"/>
          </a:xfrm>
        </p:spPr>
        <p:txBody>
          <a:bodyPr>
            <a:normAutofit/>
          </a:bodyPr>
          <a:lstStyle/>
          <a:p>
            <a:r>
              <a:rPr lang="el-GR" sz="2800" b="1" dirty="0" smtClean="0">
                <a:solidFill>
                  <a:schemeClr val="accent1">
                    <a:lumMod val="75000"/>
                  </a:schemeClr>
                </a:solidFill>
              </a:rPr>
              <a:t>Άθροιση (άρθρο 11α </a:t>
            </a:r>
            <a:r>
              <a:rPr lang="el-GR" sz="2800" b="1" dirty="0">
                <a:solidFill>
                  <a:schemeClr val="accent1">
                    <a:lumMod val="75000"/>
                  </a:schemeClr>
                </a:solidFill>
              </a:rPr>
              <a:t>του </a:t>
            </a:r>
            <a:r>
              <a:rPr lang="el-GR" sz="2800" b="1" dirty="0" smtClean="0">
                <a:solidFill>
                  <a:schemeClr val="accent1">
                    <a:lumMod val="75000"/>
                  </a:schemeClr>
                </a:solidFill>
              </a:rPr>
              <a:t>ν.3556/2007)</a:t>
            </a:r>
            <a:endParaRPr lang="el-GR" sz="2800" b="1" dirty="0">
              <a:solidFill>
                <a:schemeClr val="accent1">
                  <a:lumMod val="75000"/>
                </a:schemeClr>
              </a:solidFill>
            </a:endParaRPr>
          </a:p>
        </p:txBody>
      </p:sp>
      <p:sp>
        <p:nvSpPr>
          <p:cNvPr id="4" name="Text Placeholder 3"/>
          <p:cNvSpPr>
            <a:spLocks noGrp="1"/>
          </p:cNvSpPr>
          <p:nvPr>
            <p:ph type="body" sz="half" idx="2"/>
          </p:nvPr>
        </p:nvSpPr>
        <p:spPr>
          <a:xfrm>
            <a:off x="839787" y="1466492"/>
            <a:ext cx="9287624" cy="4402496"/>
          </a:xfrm>
        </p:spPr>
        <p:txBody>
          <a:bodyPr>
            <a:noAutofit/>
          </a:bodyPr>
          <a:lstStyle/>
          <a:p>
            <a:r>
              <a:rPr lang="el-GR" sz="2000" dirty="0" smtClean="0"/>
              <a:t>Οι </a:t>
            </a:r>
            <a:r>
              <a:rPr lang="el-GR" sz="2000" dirty="0"/>
              <a:t>υποχρεώσεις ενημέρωσης που ορίζονται στα άρθρα 9, 10 και 11 εφαρμόζονται επίσης σε </a:t>
            </a:r>
            <a:r>
              <a:rPr lang="el-GR" sz="2000" dirty="0" smtClean="0"/>
              <a:t>πρόσωπα, όταν: </a:t>
            </a:r>
          </a:p>
          <a:p>
            <a:r>
              <a:rPr lang="el-GR" sz="2000" dirty="0" smtClean="0"/>
              <a:t>ο αριθμός </a:t>
            </a:r>
            <a:r>
              <a:rPr lang="el-GR" sz="2000" dirty="0"/>
              <a:t>των δικαιωμάτων ψήφου τα οποία κατέχουν άμεσα ή έμμεσα σύμφωνα με τα άρθρα 9 και </a:t>
            </a:r>
            <a:r>
              <a:rPr lang="el-GR" sz="2000" dirty="0" smtClean="0"/>
              <a:t>10</a:t>
            </a:r>
            <a:r>
              <a:rPr lang="el-GR" sz="2000" dirty="0"/>
              <a:t> </a:t>
            </a:r>
            <a:r>
              <a:rPr lang="el-GR" sz="2000" dirty="0" smtClean="0">
                <a:solidFill>
                  <a:schemeClr val="accent2">
                    <a:lumMod val="75000"/>
                  </a:schemeClr>
                </a:solidFill>
              </a:rPr>
              <a:t>αθροιζόμενος</a:t>
            </a:r>
            <a:r>
              <a:rPr lang="el-GR" sz="2000" b="1" dirty="0" smtClean="0">
                <a:solidFill>
                  <a:srgbClr val="FF0000"/>
                </a:solidFill>
              </a:rPr>
              <a:t> </a:t>
            </a:r>
            <a:r>
              <a:rPr lang="el-GR" sz="2000" dirty="0"/>
              <a:t>με τον αριθμό των δικαιωμάτων ψήφου που συνδέονται με χρηματοπιστωτικά μέσα τα οποία κατέχουν άμεσα ή έμμεσα </a:t>
            </a:r>
            <a:r>
              <a:rPr lang="el-GR" sz="2000" dirty="0" smtClean="0"/>
              <a:t>σύμφωνα </a:t>
            </a:r>
            <a:r>
              <a:rPr lang="el-GR" sz="2000" dirty="0"/>
              <a:t>με το άρθρο 11, </a:t>
            </a:r>
            <a:endParaRPr lang="el-GR" sz="2000" dirty="0" smtClean="0"/>
          </a:p>
          <a:p>
            <a:r>
              <a:rPr lang="el-GR" sz="2000" dirty="0" smtClean="0"/>
              <a:t>φθάνει</a:t>
            </a:r>
            <a:r>
              <a:rPr lang="el-GR" sz="2000" dirty="0"/>
              <a:t>, υπερβαίνει ή κατέρχεται των ορίων που ορίζονται στο άρθρο 9 παράγραφος </a:t>
            </a:r>
            <a:r>
              <a:rPr lang="el-GR" sz="2000" dirty="0" smtClean="0"/>
              <a:t>1 του ν.3556/2007.</a:t>
            </a:r>
          </a:p>
          <a:p>
            <a:endParaRPr lang="el-GR" sz="2000" dirty="0"/>
          </a:p>
        </p:txBody>
      </p:sp>
    </p:spTree>
    <p:extLst>
      <p:ext uri="{BB962C8B-B14F-4D97-AF65-F5344CB8AC3E}">
        <p14:creationId xmlns:p14="http://schemas.microsoft.com/office/powerpoint/2010/main" val="35932018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10594830" cy="1062990"/>
          </a:xfrm>
        </p:spPr>
        <p:txBody>
          <a:bodyPr>
            <a:normAutofit/>
          </a:bodyPr>
          <a:lstStyle/>
          <a:p>
            <a:r>
              <a:rPr lang="el-GR" sz="2800" b="1" dirty="0" smtClean="0">
                <a:solidFill>
                  <a:schemeClr val="accent1">
                    <a:lumMod val="75000"/>
                  </a:schemeClr>
                </a:solidFill>
              </a:rPr>
              <a:t>Γνωστοποιήσεις σημαντικών μεταβολών </a:t>
            </a:r>
            <a:br>
              <a:rPr lang="el-GR" sz="2800" b="1" dirty="0" smtClean="0">
                <a:solidFill>
                  <a:schemeClr val="accent1">
                    <a:lumMod val="75000"/>
                  </a:schemeClr>
                </a:solidFill>
              </a:rPr>
            </a:br>
            <a:r>
              <a:rPr lang="el-GR" sz="2800" b="1" dirty="0" smtClean="0">
                <a:solidFill>
                  <a:schemeClr val="accent1">
                    <a:lumMod val="75000"/>
                  </a:schemeClr>
                </a:solidFill>
              </a:rPr>
              <a:t>δικαιωμάτων ψήφου του ν.3556/2007</a:t>
            </a:r>
            <a:endParaRPr lang="el-GR" sz="2800" b="1" dirty="0">
              <a:solidFill>
                <a:schemeClr val="accent1">
                  <a:lumMod val="75000"/>
                </a:schemeClr>
              </a:solidFill>
            </a:endParaRPr>
          </a:p>
        </p:txBody>
      </p:sp>
      <p:sp>
        <p:nvSpPr>
          <p:cNvPr id="4" name="Text Placeholder 3"/>
          <p:cNvSpPr>
            <a:spLocks noGrp="1"/>
          </p:cNvSpPr>
          <p:nvPr>
            <p:ph type="body" sz="half" idx="2"/>
          </p:nvPr>
        </p:nvSpPr>
        <p:spPr>
          <a:xfrm>
            <a:off x="839787" y="1703070"/>
            <a:ext cx="9296251" cy="4499322"/>
          </a:xfrm>
        </p:spPr>
        <p:txBody>
          <a:bodyPr>
            <a:normAutofit fontScale="85000" lnSpcReduction="10000"/>
          </a:bodyPr>
          <a:lstStyle/>
          <a:p>
            <a:r>
              <a:rPr lang="el-GR" sz="2400" dirty="0" smtClean="0"/>
              <a:t>Τα </a:t>
            </a:r>
            <a:r>
              <a:rPr lang="el-GR" sz="2400" dirty="0" smtClean="0">
                <a:solidFill>
                  <a:schemeClr val="accent2">
                    <a:lumMod val="75000"/>
                  </a:schemeClr>
                </a:solidFill>
              </a:rPr>
              <a:t>πρόσωπα</a:t>
            </a:r>
            <a:r>
              <a:rPr lang="el-GR" sz="2400" dirty="0" smtClean="0">
                <a:solidFill>
                  <a:schemeClr val="accent1">
                    <a:lumMod val="50000"/>
                  </a:schemeClr>
                </a:solidFill>
              </a:rPr>
              <a:t> </a:t>
            </a:r>
            <a:r>
              <a:rPr lang="el-GR" sz="2400" dirty="0" smtClean="0"/>
              <a:t>των άρθρων 9, 10 και 11 και</a:t>
            </a:r>
            <a:r>
              <a:rPr lang="el-GR" sz="2400" dirty="0" smtClean="0">
                <a:solidFill>
                  <a:srgbClr val="FF0000"/>
                </a:solidFill>
              </a:rPr>
              <a:t> </a:t>
            </a:r>
            <a:r>
              <a:rPr lang="el-GR" sz="2400" dirty="0"/>
              <a:t>11α </a:t>
            </a:r>
            <a:r>
              <a:rPr lang="el-GR" sz="2400" dirty="0" smtClean="0"/>
              <a:t>έχουν την υποχρέωση να υποβάλλουν υπογεγραμμένες τις τυποποιημένες φόρμες γνωστοποιήσεων σημαντικών μεταβολών δικαιωμάτων ψήφου του ν.3556/2007 που είναι διαθέσιμες στην ιστοσελίδα της Επιτροπής Κεφαλαιαγοράς: </a:t>
            </a:r>
          </a:p>
          <a:p>
            <a:pPr marL="342900" indent="-342900">
              <a:buFont typeface="Arial" panose="020B0604020202020204" pitchFamily="34" charset="0"/>
              <a:buChar char="•"/>
            </a:pPr>
            <a:r>
              <a:rPr lang="el-GR" sz="2400" dirty="0" smtClean="0"/>
              <a:t>προς την Επιτροπή Κεφαλαιαγοράς στην ηλεκτρονική διεύθυνση </a:t>
            </a:r>
            <a:r>
              <a:rPr lang="en-US" sz="2400" dirty="0" smtClean="0">
                <a:hlinkClick r:id="rId2"/>
              </a:rPr>
              <a:t>tr1@cmc.gov.gr</a:t>
            </a:r>
            <a:r>
              <a:rPr lang="en-US" sz="2400" dirty="0" smtClean="0"/>
              <a:t> </a:t>
            </a:r>
            <a:r>
              <a:rPr lang="el-GR" sz="2400" dirty="0" smtClean="0"/>
              <a:t>το αργότερο εντός </a:t>
            </a:r>
            <a:r>
              <a:rPr lang="el-GR" sz="2400" dirty="0" smtClean="0">
                <a:solidFill>
                  <a:srgbClr val="FF0000"/>
                </a:solidFill>
              </a:rPr>
              <a:t>τριών ημερών </a:t>
            </a:r>
            <a:r>
              <a:rPr lang="el-GR" sz="2400" dirty="0"/>
              <a:t>από τη μεταβολή</a:t>
            </a:r>
            <a:r>
              <a:rPr lang="el-GR" sz="2400" dirty="0" smtClean="0">
                <a:solidFill>
                  <a:srgbClr val="FF0000"/>
                </a:solidFill>
              </a:rPr>
              <a:t> </a:t>
            </a:r>
            <a:r>
              <a:rPr lang="el-GR" sz="2400" dirty="0" smtClean="0"/>
              <a:t>(άρθρο 19)</a:t>
            </a:r>
          </a:p>
          <a:p>
            <a:pPr marL="342900" indent="-342900">
              <a:buFont typeface="Arial" panose="020B0604020202020204" pitchFamily="34" charset="0"/>
              <a:buChar char="•"/>
            </a:pPr>
            <a:r>
              <a:rPr lang="el-GR" sz="2400" dirty="0"/>
              <a:t>π</a:t>
            </a:r>
            <a:r>
              <a:rPr lang="el-GR" sz="2400" dirty="0" smtClean="0"/>
              <a:t>ρος την Εκδότρια Εταιρία το αργότερο </a:t>
            </a:r>
            <a:r>
              <a:rPr lang="el-GR" sz="2400" dirty="0"/>
              <a:t>εντός </a:t>
            </a:r>
            <a:r>
              <a:rPr lang="el-GR" sz="2400" dirty="0">
                <a:solidFill>
                  <a:srgbClr val="FF0000"/>
                </a:solidFill>
              </a:rPr>
              <a:t>τριών ημερών </a:t>
            </a:r>
            <a:r>
              <a:rPr lang="el-GR" sz="2400" dirty="0"/>
              <a:t>από τη μεταβολή</a:t>
            </a:r>
            <a:r>
              <a:rPr lang="el-GR" sz="2400" dirty="0">
                <a:solidFill>
                  <a:srgbClr val="FF0000"/>
                </a:solidFill>
              </a:rPr>
              <a:t> </a:t>
            </a:r>
            <a:r>
              <a:rPr lang="el-GR" sz="2400" dirty="0" smtClean="0"/>
              <a:t>(</a:t>
            </a:r>
            <a:r>
              <a:rPr lang="el-GR" sz="2400" dirty="0"/>
              <a:t>άρθρο </a:t>
            </a:r>
            <a:r>
              <a:rPr lang="el-GR" sz="2400" dirty="0" smtClean="0"/>
              <a:t>14)</a:t>
            </a:r>
            <a:endParaRPr lang="el-GR" sz="2400" dirty="0"/>
          </a:p>
          <a:p>
            <a:r>
              <a:rPr lang="el-GR" sz="2400" dirty="0" smtClean="0"/>
              <a:t>Ο </a:t>
            </a:r>
            <a:r>
              <a:rPr lang="el-GR" sz="2400" dirty="0" smtClean="0">
                <a:solidFill>
                  <a:schemeClr val="accent2">
                    <a:lumMod val="75000"/>
                  </a:schemeClr>
                </a:solidFill>
              </a:rPr>
              <a:t>εκδότης</a:t>
            </a:r>
            <a:r>
              <a:rPr lang="el-GR" sz="2400" dirty="0" smtClean="0"/>
              <a:t> </a:t>
            </a:r>
            <a:r>
              <a:rPr lang="el-GR" sz="2400" dirty="0">
                <a:solidFill>
                  <a:schemeClr val="tx1"/>
                </a:solidFill>
              </a:rPr>
              <a:t>έχει την </a:t>
            </a:r>
            <a:r>
              <a:rPr lang="el-GR" sz="2400" dirty="0" smtClean="0">
                <a:solidFill>
                  <a:schemeClr val="tx1"/>
                </a:solidFill>
              </a:rPr>
              <a:t>υποχρέωση να δημοσιοποιήσει με τα μέσα του άρθρου 21 του ν.3556/2007 όλες τις πληροφορίες που εμπεριέχονται στις γνωστοποιήσεις σημαντικών μεταβολών δικαιωμάτων ψήφου </a:t>
            </a:r>
            <a:r>
              <a:rPr lang="el-GR" sz="2500" dirty="0">
                <a:solidFill>
                  <a:srgbClr val="FF0000"/>
                </a:solidFill>
              </a:rPr>
              <a:t>άμεσα </a:t>
            </a:r>
            <a:r>
              <a:rPr lang="el-GR" sz="2400" dirty="0" smtClean="0">
                <a:solidFill>
                  <a:schemeClr val="tx1"/>
                </a:solidFill>
              </a:rPr>
              <a:t>και σε κάθε περίπτωση το αργότερο εντός </a:t>
            </a:r>
            <a:r>
              <a:rPr lang="el-GR" sz="2400" dirty="0" smtClean="0">
                <a:solidFill>
                  <a:srgbClr val="FF0000"/>
                </a:solidFill>
              </a:rPr>
              <a:t>δύο ημερών </a:t>
            </a:r>
            <a:r>
              <a:rPr lang="el-GR" sz="2400" dirty="0" smtClean="0">
                <a:solidFill>
                  <a:schemeClr val="tx1"/>
                </a:solidFill>
              </a:rPr>
              <a:t>από την ημερομηνία παραλαβής τους από τα υπόχρεα πρόσωπα (άρθρο 14)</a:t>
            </a:r>
          </a:p>
          <a:p>
            <a:endParaRPr lang="el-GR" sz="2400" dirty="0">
              <a:solidFill>
                <a:schemeClr val="tx1"/>
              </a:solidFill>
            </a:endParaRPr>
          </a:p>
          <a:p>
            <a:endParaRPr lang="el-GR" sz="2400" dirty="0"/>
          </a:p>
          <a:p>
            <a:endParaRPr lang="en-US" sz="2400" dirty="0" smtClean="0"/>
          </a:p>
          <a:p>
            <a:endParaRPr lang="el-GR" sz="2400" dirty="0" smtClean="0"/>
          </a:p>
          <a:p>
            <a:endParaRPr lang="el-GR" sz="2400" dirty="0"/>
          </a:p>
          <a:p>
            <a:endParaRPr lang="el-GR" sz="2400" dirty="0"/>
          </a:p>
          <a:p>
            <a:endParaRPr lang="el-GR" sz="2100" dirty="0"/>
          </a:p>
        </p:txBody>
      </p:sp>
    </p:spTree>
    <p:extLst>
      <p:ext uri="{BB962C8B-B14F-4D97-AF65-F5344CB8AC3E}">
        <p14:creationId xmlns:p14="http://schemas.microsoft.com/office/powerpoint/2010/main" val="38809308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1850" y="909639"/>
            <a:ext cx="8355282" cy="1387792"/>
          </a:xfrm>
        </p:spPr>
        <p:txBody>
          <a:bodyPr>
            <a:normAutofit fontScale="90000"/>
          </a:bodyPr>
          <a:lstStyle/>
          <a:p>
            <a:r>
              <a:rPr lang="el-GR" sz="3600" b="1" dirty="0">
                <a:solidFill>
                  <a:schemeClr val="accent1">
                    <a:lumMod val="75000"/>
                  </a:schemeClr>
                </a:solidFill>
              </a:rPr>
              <a:t>Υποχρεώσεις </a:t>
            </a:r>
            <a:r>
              <a:rPr lang="el-GR" sz="3600" b="1" dirty="0" smtClean="0">
                <a:solidFill>
                  <a:schemeClr val="accent1">
                    <a:lumMod val="75000"/>
                  </a:schemeClr>
                </a:solidFill>
              </a:rPr>
              <a:t>που απορρέουν από το νομοθετικό πλαίσιο περί δημοσίων προτάσεων</a:t>
            </a:r>
            <a:endParaRPr lang="el-GR" sz="3600" b="1" dirty="0">
              <a:solidFill>
                <a:schemeClr val="accent1">
                  <a:lumMod val="75000"/>
                </a:schemeClr>
              </a:solidFill>
            </a:endParaRPr>
          </a:p>
        </p:txBody>
      </p:sp>
      <p:sp>
        <p:nvSpPr>
          <p:cNvPr id="3" name="Text Placeholder 2"/>
          <p:cNvSpPr>
            <a:spLocks noGrp="1"/>
          </p:cNvSpPr>
          <p:nvPr>
            <p:ph type="body" idx="1"/>
          </p:nvPr>
        </p:nvSpPr>
        <p:spPr>
          <a:xfrm>
            <a:off x="831850" y="2563986"/>
            <a:ext cx="10515600" cy="3655061"/>
          </a:xfrm>
        </p:spPr>
        <p:txBody>
          <a:bodyPr>
            <a:normAutofit/>
          </a:bodyPr>
          <a:lstStyle/>
          <a:p>
            <a:r>
              <a:rPr lang="el-GR" dirty="0"/>
              <a:t>ΝΟΜΟΣ 3461/2006, ΦΕΚ Α 106/30.5.2006</a:t>
            </a:r>
          </a:p>
          <a:p>
            <a:r>
              <a:rPr lang="el-GR" dirty="0" smtClean="0"/>
              <a:t>Ενσωμάτωση </a:t>
            </a:r>
            <a:r>
              <a:rPr lang="el-GR" dirty="0"/>
              <a:t>στο Εθνικό Δίκαιο της Οδηγίας </a:t>
            </a:r>
            <a:r>
              <a:rPr lang="el-GR" dirty="0" smtClean="0"/>
              <a:t>2004/25/ΕΚ </a:t>
            </a:r>
          </a:p>
          <a:p>
            <a:r>
              <a:rPr lang="el-GR" dirty="0" smtClean="0"/>
              <a:t>σχετικά </a:t>
            </a:r>
            <a:r>
              <a:rPr lang="el-GR" dirty="0"/>
              <a:t>με τις δημόσιες προτάσεις.</a:t>
            </a:r>
          </a:p>
          <a:p>
            <a:pPr marL="285750" indent="-285750">
              <a:buFont typeface="Arial" panose="020B0604020202020204" pitchFamily="34" charset="0"/>
              <a:buChar char="•"/>
            </a:pPr>
            <a:endParaRPr lang="el-GR" dirty="0"/>
          </a:p>
        </p:txBody>
      </p:sp>
    </p:spTree>
    <p:extLst>
      <p:ext uri="{BB962C8B-B14F-4D97-AF65-F5344CB8AC3E}">
        <p14:creationId xmlns:p14="http://schemas.microsoft.com/office/powerpoint/2010/main" val="31756773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10594830" cy="754380"/>
          </a:xfrm>
        </p:spPr>
        <p:txBody>
          <a:bodyPr>
            <a:normAutofit/>
          </a:bodyPr>
          <a:lstStyle/>
          <a:p>
            <a:r>
              <a:rPr lang="el-GR" sz="2800" b="1" dirty="0" smtClean="0">
                <a:solidFill>
                  <a:schemeClr val="accent1">
                    <a:lumMod val="75000"/>
                  </a:schemeClr>
                </a:solidFill>
              </a:rPr>
              <a:t>Δημόσια Πρόταση &amp; Είδη Δημοσίων Προτάσεων</a:t>
            </a:r>
            <a:endParaRPr lang="el-GR" sz="2800" b="1" dirty="0">
              <a:solidFill>
                <a:schemeClr val="accent1">
                  <a:lumMod val="75000"/>
                </a:schemeClr>
              </a:solidFill>
            </a:endParaRPr>
          </a:p>
        </p:txBody>
      </p:sp>
      <p:sp>
        <p:nvSpPr>
          <p:cNvPr id="4" name="Text Placeholder 3"/>
          <p:cNvSpPr>
            <a:spLocks noGrp="1"/>
          </p:cNvSpPr>
          <p:nvPr>
            <p:ph type="body" sz="half" idx="2"/>
          </p:nvPr>
        </p:nvSpPr>
        <p:spPr>
          <a:xfrm>
            <a:off x="839787" y="1466492"/>
            <a:ext cx="9287624" cy="4402496"/>
          </a:xfrm>
        </p:spPr>
        <p:txBody>
          <a:bodyPr>
            <a:noAutofit/>
          </a:bodyPr>
          <a:lstStyle/>
          <a:p>
            <a:r>
              <a:rPr lang="el-GR" sz="2000" dirty="0" smtClean="0"/>
              <a:t>Η Δημόσια Πρόταση ορίζεται ως:</a:t>
            </a:r>
          </a:p>
          <a:p>
            <a:r>
              <a:rPr lang="el-GR" sz="2000" dirty="0" smtClean="0"/>
              <a:t>δημόσια </a:t>
            </a:r>
            <a:r>
              <a:rPr lang="el-GR" sz="2000" dirty="0"/>
              <a:t>πρόταση, η οποία απευθύνεται στους κατόχους κινητών αξιών μιας εταιρείας για την απόκτηση του συνόλου ή μέρους των αξιών αυτών. </a:t>
            </a:r>
            <a:endParaRPr lang="el-GR" sz="2000" dirty="0" smtClean="0"/>
          </a:p>
          <a:p>
            <a:endParaRPr lang="el-GR" sz="2000" dirty="0" smtClean="0"/>
          </a:p>
          <a:p>
            <a:r>
              <a:rPr lang="el-GR" sz="2000" dirty="0" smtClean="0"/>
              <a:t>Μια </a:t>
            </a:r>
            <a:r>
              <a:rPr lang="el-GR" sz="2000" dirty="0"/>
              <a:t>δημόσια πρόταση μπορεί να </a:t>
            </a:r>
            <a:r>
              <a:rPr lang="el-GR" sz="2000" dirty="0" smtClean="0"/>
              <a:t>είναι:</a:t>
            </a:r>
          </a:p>
          <a:p>
            <a:r>
              <a:rPr lang="el-GR" sz="2000" dirty="0" smtClean="0">
                <a:solidFill>
                  <a:srgbClr val="0070C0"/>
                </a:solidFill>
              </a:rPr>
              <a:t>είτε </a:t>
            </a:r>
            <a:r>
              <a:rPr lang="el-GR" sz="2000" dirty="0">
                <a:solidFill>
                  <a:srgbClr val="0070C0"/>
                </a:solidFill>
              </a:rPr>
              <a:t>προαιρετική σύμφωνα με το άρθρο 6</a:t>
            </a:r>
            <a:r>
              <a:rPr lang="el-GR" sz="2000" dirty="0"/>
              <a:t> </a:t>
            </a:r>
            <a:endParaRPr lang="el-GR" sz="2000" dirty="0" smtClean="0"/>
          </a:p>
          <a:p>
            <a:r>
              <a:rPr lang="el-GR" sz="2000" dirty="0">
                <a:solidFill>
                  <a:srgbClr val="0070C0"/>
                </a:solidFill>
              </a:rPr>
              <a:t>είτε υποχρεωτική σύμφωνα με το άρθρο </a:t>
            </a:r>
            <a:r>
              <a:rPr lang="el-GR" sz="2000" dirty="0" smtClean="0">
                <a:solidFill>
                  <a:srgbClr val="0070C0"/>
                </a:solidFill>
              </a:rPr>
              <a:t>7</a:t>
            </a:r>
            <a:endParaRPr lang="el-GR" sz="2000" dirty="0">
              <a:solidFill>
                <a:srgbClr val="0070C0"/>
              </a:solidFill>
            </a:endParaRPr>
          </a:p>
          <a:p>
            <a:endParaRPr lang="el-GR" sz="2000" dirty="0"/>
          </a:p>
          <a:p>
            <a:endParaRPr lang="el-GR" sz="2000" dirty="0"/>
          </a:p>
        </p:txBody>
      </p:sp>
    </p:spTree>
    <p:extLst>
      <p:ext uri="{BB962C8B-B14F-4D97-AF65-F5344CB8AC3E}">
        <p14:creationId xmlns:p14="http://schemas.microsoft.com/office/powerpoint/2010/main" val="15288138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10594830" cy="754380"/>
          </a:xfrm>
        </p:spPr>
        <p:txBody>
          <a:bodyPr>
            <a:normAutofit/>
          </a:bodyPr>
          <a:lstStyle/>
          <a:p>
            <a:r>
              <a:rPr lang="el-GR" sz="2800" dirty="0">
                <a:solidFill>
                  <a:schemeClr val="accent2">
                    <a:lumMod val="75000"/>
                  </a:schemeClr>
                </a:solidFill>
              </a:rPr>
              <a:t>Προαιρετική δημόσια </a:t>
            </a:r>
            <a:r>
              <a:rPr lang="el-GR" sz="2800" dirty="0" smtClean="0">
                <a:solidFill>
                  <a:schemeClr val="accent2">
                    <a:lumMod val="75000"/>
                  </a:schemeClr>
                </a:solidFill>
              </a:rPr>
              <a:t>πρόταση (άρθρο 6 του ν.3461/2006)</a:t>
            </a:r>
            <a:endParaRPr lang="el-GR" sz="2800" b="1" dirty="0">
              <a:solidFill>
                <a:schemeClr val="accent2">
                  <a:lumMod val="75000"/>
                </a:schemeClr>
              </a:solidFill>
            </a:endParaRPr>
          </a:p>
        </p:txBody>
      </p:sp>
      <p:sp>
        <p:nvSpPr>
          <p:cNvPr id="4" name="Text Placeholder 3"/>
          <p:cNvSpPr>
            <a:spLocks noGrp="1"/>
          </p:cNvSpPr>
          <p:nvPr>
            <p:ph type="body" sz="half" idx="2"/>
          </p:nvPr>
        </p:nvSpPr>
        <p:spPr>
          <a:xfrm>
            <a:off x="839786" y="1466492"/>
            <a:ext cx="9572297" cy="4402496"/>
          </a:xfrm>
        </p:spPr>
        <p:txBody>
          <a:bodyPr>
            <a:noAutofit/>
          </a:bodyPr>
          <a:lstStyle/>
          <a:p>
            <a:endParaRPr lang="el-GR" sz="2000" dirty="0"/>
          </a:p>
          <a:p>
            <a:r>
              <a:rPr lang="el-GR" sz="2000" dirty="0" smtClean="0"/>
              <a:t>Όποιος </a:t>
            </a:r>
            <a:r>
              <a:rPr lang="el-GR" sz="2000" dirty="0"/>
              <a:t>προβαίνει σε </a:t>
            </a:r>
            <a:r>
              <a:rPr lang="el-GR" sz="2000" dirty="0">
                <a:solidFill>
                  <a:schemeClr val="accent2">
                    <a:lumMod val="75000"/>
                  </a:schemeClr>
                </a:solidFill>
              </a:rPr>
              <a:t>Προαιρετική δημόσια πρόταση </a:t>
            </a:r>
            <a:r>
              <a:rPr lang="el-GR" sz="2000" dirty="0"/>
              <a:t>για την απόκτηση κινητών αξιών </a:t>
            </a:r>
            <a:r>
              <a:rPr lang="el-GR" sz="2000" dirty="0" smtClean="0"/>
              <a:t>υποχρεούται </a:t>
            </a:r>
            <a:r>
              <a:rPr lang="el-GR" sz="2000" dirty="0"/>
              <a:t>να αποκτήσει </a:t>
            </a:r>
            <a:r>
              <a:rPr lang="el-GR" sz="2000" dirty="0">
                <a:solidFill>
                  <a:schemeClr val="accent2">
                    <a:lumMod val="75000"/>
                  </a:schemeClr>
                </a:solidFill>
              </a:rPr>
              <a:t>όλες τις κινητές αξίες </a:t>
            </a:r>
            <a:r>
              <a:rPr lang="el-GR" sz="2000" dirty="0"/>
              <a:t>οι οποίες θα του προσφερθούν, </a:t>
            </a:r>
            <a:r>
              <a:rPr lang="el-GR" sz="2000" dirty="0" smtClean="0">
                <a:solidFill>
                  <a:srgbClr val="FF0000"/>
                </a:solidFill>
              </a:rPr>
              <a:t>εκτός </a:t>
            </a:r>
            <a:r>
              <a:rPr lang="el-GR" sz="2000" dirty="0">
                <a:solidFill>
                  <a:srgbClr val="FF0000"/>
                </a:solidFill>
              </a:rPr>
              <a:t>εάν </a:t>
            </a:r>
            <a:r>
              <a:rPr lang="el-GR" sz="2000" dirty="0"/>
              <a:t>έχει ορίσει </a:t>
            </a:r>
            <a:r>
              <a:rPr lang="el-GR" sz="2000" dirty="0">
                <a:solidFill>
                  <a:schemeClr val="accent2">
                    <a:lumMod val="75000"/>
                  </a:schemeClr>
                </a:solidFill>
              </a:rPr>
              <a:t>μέγιστο αριθμό κινητών αξιών που δεσμεύεται να αποδεχθεί</a:t>
            </a:r>
            <a:r>
              <a:rPr lang="el-GR" sz="2000" dirty="0" smtClean="0"/>
              <a:t>.</a:t>
            </a:r>
          </a:p>
          <a:p>
            <a:endParaRPr lang="el-GR" sz="2000" dirty="0" smtClean="0">
              <a:solidFill>
                <a:schemeClr val="accent2">
                  <a:lumMod val="75000"/>
                </a:schemeClr>
              </a:solidFill>
            </a:endParaRPr>
          </a:p>
          <a:p>
            <a:r>
              <a:rPr lang="el-GR" sz="2000" dirty="0" smtClean="0">
                <a:solidFill>
                  <a:schemeClr val="accent2">
                    <a:lumMod val="75000"/>
                  </a:schemeClr>
                </a:solidFill>
              </a:rPr>
              <a:t>Ο </a:t>
            </a:r>
            <a:r>
              <a:rPr lang="el-GR" sz="2000" dirty="0">
                <a:solidFill>
                  <a:schemeClr val="accent2">
                    <a:lumMod val="75000"/>
                  </a:schemeClr>
                </a:solidFill>
              </a:rPr>
              <a:t>προτείνων μπορεί να ορίσει ελάχιστο αριθμό κινητών αξιών που θα πρέπει να του προσφερθούν προκειμένου να ισχύσει η δημόσια πρόταση.</a:t>
            </a:r>
          </a:p>
          <a:p>
            <a:r>
              <a:rPr lang="el-GR" sz="2000" dirty="0"/>
              <a:t> </a:t>
            </a:r>
          </a:p>
          <a:p>
            <a:endParaRPr lang="el-GR" sz="2000" dirty="0"/>
          </a:p>
        </p:txBody>
      </p:sp>
    </p:spTree>
    <p:extLst>
      <p:ext uri="{BB962C8B-B14F-4D97-AF65-F5344CB8AC3E}">
        <p14:creationId xmlns:p14="http://schemas.microsoft.com/office/powerpoint/2010/main" val="11277734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10594830" cy="543464"/>
          </a:xfrm>
        </p:spPr>
        <p:txBody>
          <a:bodyPr>
            <a:normAutofit/>
          </a:bodyPr>
          <a:lstStyle/>
          <a:p>
            <a:r>
              <a:rPr lang="el-GR" sz="2800" dirty="0" smtClean="0">
                <a:solidFill>
                  <a:schemeClr val="accent2">
                    <a:lumMod val="75000"/>
                  </a:schemeClr>
                </a:solidFill>
              </a:rPr>
              <a:t>Υποχρεωτική </a:t>
            </a:r>
            <a:r>
              <a:rPr lang="el-GR" sz="2800" dirty="0">
                <a:solidFill>
                  <a:schemeClr val="accent2">
                    <a:lumMod val="75000"/>
                  </a:schemeClr>
                </a:solidFill>
              </a:rPr>
              <a:t>δημόσια </a:t>
            </a:r>
            <a:r>
              <a:rPr lang="el-GR" sz="2800" dirty="0" smtClean="0">
                <a:solidFill>
                  <a:schemeClr val="accent2">
                    <a:lumMod val="75000"/>
                  </a:schemeClr>
                </a:solidFill>
              </a:rPr>
              <a:t>πρόταση (άρθρο 7 του ν.3461/2006)</a:t>
            </a:r>
            <a:endParaRPr lang="el-GR" sz="2800" b="1" dirty="0">
              <a:solidFill>
                <a:schemeClr val="accent2">
                  <a:lumMod val="75000"/>
                </a:schemeClr>
              </a:solidFill>
            </a:endParaRPr>
          </a:p>
        </p:txBody>
      </p:sp>
      <p:sp>
        <p:nvSpPr>
          <p:cNvPr id="4" name="Text Placeholder 3"/>
          <p:cNvSpPr>
            <a:spLocks noGrp="1"/>
          </p:cNvSpPr>
          <p:nvPr>
            <p:ph type="body" sz="half" idx="2"/>
          </p:nvPr>
        </p:nvSpPr>
        <p:spPr>
          <a:xfrm>
            <a:off x="839788" y="1069675"/>
            <a:ext cx="9572297" cy="4609532"/>
          </a:xfrm>
        </p:spPr>
        <p:txBody>
          <a:bodyPr>
            <a:noAutofit/>
          </a:bodyPr>
          <a:lstStyle/>
          <a:p>
            <a:r>
              <a:rPr lang="el-GR" sz="1800" dirty="0" smtClean="0"/>
              <a:t>Κάθε </a:t>
            </a:r>
            <a:r>
              <a:rPr lang="el-GR" sz="1800" dirty="0"/>
              <a:t>πρόσωπο, </a:t>
            </a:r>
            <a:r>
              <a:rPr lang="el-GR" sz="1800" dirty="0" smtClean="0"/>
              <a:t>το </a:t>
            </a:r>
            <a:r>
              <a:rPr lang="el-GR" sz="1800" dirty="0"/>
              <a:t>οποίο αποκτά καθ` οιονδήποτε τρόπο</a:t>
            </a:r>
            <a:r>
              <a:rPr lang="el-GR" sz="1800" dirty="0">
                <a:solidFill>
                  <a:schemeClr val="tx1"/>
                </a:solidFill>
              </a:rPr>
              <a:t>,</a:t>
            </a:r>
            <a:r>
              <a:rPr lang="el-GR" sz="1800" dirty="0">
                <a:solidFill>
                  <a:schemeClr val="accent1">
                    <a:lumMod val="75000"/>
                  </a:schemeClr>
                </a:solidFill>
              </a:rPr>
              <a:t> </a:t>
            </a:r>
            <a:endParaRPr lang="el-GR" sz="1800" dirty="0" smtClean="0">
              <a:solidFill>
                <a:schemeClr val="accent1">
                  <a:lumMod val="75000"/>
                </a:schemeClr>
              </a:solidFill>
            </a:endParaRPr>
          </a:p>
          <a:p>
            <a:r>
              <a:rPr lang="el-GR" sz="1800" dirty="0" smtClean="0">
                <a:solidFill>
                  <a:schemeClr val="accent1">
                    <a:lumMod val="75000"/>
                  </a:schemeClr>
                </a:solidFill>
              </a:rPr>
              <a:t>άμεσα </a:t>
            </a:r>
            <a:r>
              <a:rPr lang="el-GR" sz="1800" dirty="0">
                <a:solidFill>
                  <a:schemeClr val="accent1">
                    <a:lumMod val="75000"/>
                  </a:schemeClr>
                </a:solidFill>
              </a:rPr>
              <a:t>ή έμμεσα,</a:t>
            </a:r>
            <a:r>
              <a:rPr lang="el-GR" sz="1800" dirty="0"/>
              <a:t> </a:t>
            </a:r>
            <a:r>
              <a:rPr lang="el-GR" sz="1800" dirty="0" smtClean="0">
                <a:solidFill>
                  <a:schemeClr val="accent1">
                    <a:lumMod val="75000"/>
                  </a:schemeClr>
                </a:solidFill>
              </a:rPr>
              <a:t>απευθείας </a:t>
            </a:r>
            <a:r>
              <a:rPr lang="el-GR" sz="1800" dirty="0">
                <a:solidFill>
                  <a:schemeClr val="accent1">
                    <a:lumMod val="75000"/>
                  </a:schemeClr>
                </a:solidFill>
              </a:rPr>
              <a:t>ή σε συνεννόηση με άλλα πρόσωπα που ενεργούν για λογαριασμό του ή συντονισμένα με αυτό, </a:t>
            </a:r>
            <a:endParaRPr lang="el-GR" sz="1800" dirty="0" smtClean="0">
              <a:solidFill>
                <a:schemeClr val="accent1">
                  <a:lumMod val="75000"/>
                </a:schemeClr>
              </a:solidFill>
            </a:endParaRPr>
          </a:p>
          <a:p>
            <a:r>
              <a:rPr lang="el-GR" sz="1800" dirty="0" smtClean="0"/>
              <a:t>κινητές </a:t>
            </a:r>
            <a:r>
              <a:rPr lang="el-GR" sz="1800" dirty="0"/>
              <a:t>αξίες και</a:t>
            </a:r>
            <a:r>
              <a:rPr lang="el-GR" sz="1800" dirty="0" smtClean="0"/>
              <a:t>,</a:t>
            </a:r>
          </a:p>
          <a:p>
            <a:r>
              <a:rPr lang="el-GR" sz="1800" dirty="0" smtClean="0"/>
              <a:t>λόγω </a:t>
            </a:r>
            <a:r>
              <a:rPr lang="el-GR" sz="1800" dirty="0"/>
              <a:t>της απόκτησης αυτής, </a:t>
            </a:r>
            <a:r>
              <a:rPr lang="el-GR" sz="1800" dirty="0">
                <a:solidFill>
                  <a:schemeClr val="accent1">
                    <a:lumMod val="75000"/>
                  </a:schemeClr>
                </a:solidFill>
              </a:rPr>
              <a:t>το ποσοστό των δικαιωμάτων </a:t>
            </a:r>
            <a:r>
              <a:rPr lang="el-GR" sz="1800" dirty="0" smtClean="0">
                <a:solidFill>
                  <a:schemeClr val="accent1">
                    <a:lumMod val="75000"/>
                  </a:schemeClr>
                </a:solidFill>
              </a:rPr>
              <a:t>ψήφου </a:t>
            </a:r>
            <a:r>
              <a:rPr lang="el-GR" sz="1800" dirty="0" smtClean="0"/>
              <a:t>που κατέχει το πρόσωπο αυτό </a:t>
            </a:r>
            <a:r>
              <a:rPr lang="el-GR" sz="1800" dirty="0" smtClean="0">
                <a:solidFill>
                  <a:schemeClr val="accent1">
                    <a:lumMod val="75000"/>
                  </a:schemeClr>
                </a:solidFill>
              </a:rPr>
              <a:t>υπερβαίνει </a:t>
            </a:r>
            <a:r>
              <a:rPr lang="el-GR" sz="1800" dirty="0">
                <a:solidFill>
                  <a:schemeClr val="accent1">
                    <a:lumMod val="75000"/>
                  </a:schemeClr>
                </a:solidFill>
              </a:rPr>
              <a:t>το όριο του ενός τρίτου (1/3) του συνόλου των δικαιωμάτων ψήφου της υπό εξαγορά εταιρείας</a:t>
            </a:r>
            <a:r>
              <a:rPr lang="el-GR" sz="1800" dirty="0"/>
              <a:t>, υποχρεούται, </a:t>
            </a:r>
            <a:endParaRPr lang="el-GR" sz="1800" dirty="0" smtClean="0"/>
          </a:p>
          <a:p>
            <a:r>
              <a:rPr lang="el-GR" sz="1800" dirty="0" smtClean="0"/>
              <a:t>να </a:t>
            </a:r>
            <a:r>
              <a:rPr lang="el-GR" sz="1800" dirty="0"/>
              <a:t>απευθύνει </a:t>
            </a:r>
            <a:r>
              <a:rPr lang="el-GR" sz="1800" dirty="0">
                <a:solidFill>
                  <a:schemeClr val="accent1">
                    <a:lumMod val="75000"/>
                  </a:schemeClr>
                </a:solidFill>
              </a:rPr>
              <a:t>υποχρεωτική δημόσια πρόταση </a:t>
            </a:r>
            <a:r>
              <a:rPr lang="el-GR" sz="1800" dirty="0" smtClean="0"/>
              <a:t>για </a:t>
            </a:r>
            <a:r>
              <a:rPr lang="el-GR" sz="1800" dirty="0"/>
              <a:t>το </a:t>
            </a:r>
            <a:r>
              <a:rPr lang="el-GR" sz="1800" dirty="0">
                <a:solidFill>
                  <a:schemeClr val="accent1">
                    <a:lumMod val="75000"/>
                  </a:schemeClr>
                </a:solidFill>
              </a:rPr>
              <a:t>σύνολο των κινητών αξιών </a:t>
            </a:r>
            <a:r>
              <a:rPr lang="el-GR" sz="1800" dirty="0"/>
              <a:t>της υπό εξαγορά εταιρείας καταβάλλοντας </a:t>
            </a:r>
            <a:r>
              <a:rPr lang="el-GR" sz="1800" dirty="0">
                <a:solidFill>
                  <a:schemeClr val="accent1">
                    <a:lumMod val="75000"/>
                  </a:schemeClr>
                </a:solidFill>
              </a:rPr>
              <a:t>δίκαιο και εύλογο αντάλλαγμα</a:t>
            </a:r>
            <a:r>
              <a:rPr lang="el-GR" sz="1800" dirty="0"/>
              <a:t>, όπως ορίζεται στο άρθρο </a:t>
            </a:r>
            <a:r>
              <a:rPr lang="el-GR" sz="1800" dirty="0" smtClean="0"/>
              <a:t>9</a:t>
            </a:r>
            <a:r>
              <a:rPr lang="el-GR" sz="1800" dirty="0"/>
              <a:t> </a:t>
            </a:r>
            <a:r>
              <a:rPr lang="el-GR" sz="1800" dirty="0" smtClean="0"/>
              <a:t>του ν.3461</a:t>
            </a:r>
            <a:endParaRPr lang="el-GR" sz="1800" dirty="0"/>
          </a:p>
          <a:p>
            <a:pPr marL="285750" indent="-285750">
              <a:buFont typeface="Arial" panose="020B0604020202020204" pitchFamily="34" charset="0"/>
              <a:buChar char="•"/>
            </a:pPr>
            <a:r>
              <a:rPr lang="el-GR" sz="1800" dirty="0" smtClean="0">
                <a:solidFill>
                  <a:schemeClr val="accent1">
                    <a:lumMod val="75000"/>
                  </a:schemeClr>
                </a:solidFill>
              </a:rPr>
              <a:t>εντός </a:t>
            </a:r>
            <a:r>
              <a:rPr lang="el-GR" sz="1800" dirty="0">
                <a:solidFill>
                  <a:schemeClr val="accent1">
                    <a:lumMod val="75000"/>
                  </a:schemeClr>
                </a:solidFill>
              </a:rPr>
              <a:t>είκοσι (20) ημερών</a:t>
            </a:r>
            <a:r>
              <a:rPr lang="el-GR" sz="1800" dirty="0"/>
              <a:t> από την απόκτηση αυτή </a:t>
            </a:r>
            <a:r>
              <a:rPr lang="el-GR" sz="1800" dirty="0" smtClean="0"/>
              <a:t>ή </a:t>
            </a:r>
            <a:endParaRPr lang="el-GR" sz="1800" dirty="0"/>
          </a:p>
          <a:p>
            <a:pPr marL="285750" indent="-285750">
              <a:buFont typeface="Arial" panose="020B0604020202020204" pitchFamily="34" charset="0"/>
              <a:buChar char="•"/>
            </a:pPr>
            <a:r>
              <a:rPr lang="el-GR" sz="1800" dirty="0">
                <a:solidFill>
                  <a:schemeClr val="accent1">
                    <a:lumMod val="75000"/>
                  </a:schemeClr>
                </a:solidFill>
              </a:rPr>
              <a:t>εντός τριάντα (30) </a:t>
            </a:r>
            <a:r>
              <a:rPr lang="el-GR" sz="1800" dirty="0" smtClean="0">
                <a:solidFill>
                  <a:schemeClr val="accent1">
                    <a:lumMod val="75000"/>
                  </a:schemeClr>
                </a:solidFill>
              </a:rPr>
              <a:t>ημερών</a:t>
            </a:r>
            <a:r>
              <a:rPr lang="el-GR" sz="1800" dirty="0" smtClean="0"/>
              <a:t>, </a:t>
            </a:r>
            <a:r>
              <a:rPr lang="el-GR" sz="1800" dirty="0"/>
              <a:t>σε περίπτωση υποχρέωσης υποβολής έκθεσης αποτίμησης, (σύμφωνα με τις παραγράφους 6 και 7 του άρθρου 9), </a:t>
            </a:r>
          </a:p>
          <a:p>
            <a:endParaRPr lang="el-GR" sz="1800" dirty="0" smtClean="0"/>
          </a:p>
          <a:p>
            <a:r>
              <a:rPr lang="el-GR" sz="1800" dirty="0"/>
              <a:t> </a:t>
            </a:r>
          </a:p>
          <a:p>
            <a:endParaRPr lang="el-GR" sz="2000" dirty="0"/>
          </a:p>
        </p:txBody>
      </p:sp>
    </p:spTree>
    <p:extLst>
      <p:ext uri="{BB962C8B-B14F-4D97-AF65-F5344CB8AC3E}">
        <p14:creationId xmlns:p14="http://schemas.microsoft.com/office/powerpoint/2010/main" val="19633489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10594830" cy="543464"/>
          </a:xfrm>
        </p:spPr>
        <p:txBody>
          <a:bodyPr>
            <a:normAutofit/>
          </a:bodyPr>
          <a:lstStyle/>
          <a:p>
            <a:r>
              <a:rPr lang="el-GR" sz="2800" dirty="0" smtClean="0">
                <a:solidFill>
                  <a:schemeClr val="accent2">
                    <a:lumMod val="75000"/>
                  </a:schemeClr>
                </a:solidFill>
              </a:rPr>
              <a:t>Υποχρεωτική </a:t>
            </a:r>
            <a:r>
              <a:rPr lang="el-GR" sz="2800" dirty="0">
                <a:solidFill>
                  <a:schemeClr val="accent2">
                    <a:lumMod val="75000"/>
                  </a:schemeClr>
                </a:solidFill>
              </a:rPr>
              <a:t>δημόσια </a:t>
            </a:r>
            <a:r>
              <a:rPr lang="el-GR" sz="2800" dirty="0" smtClean="0">
                <a:solidFill>
                  <a:schemeClr val="accent2">
                    <a:lumMod val="75000"/>
                  </a:schemeClr>
                </a:solidFill>
              </a:rPr>
              <a:t>πρόταση (άρθρο 7 του ν.3461/2006)</a:t>
            </a:r>
            <a:endParaRPr lang="el-GR" sz="2800" b="1" dirty="0">
              <a:solidFill>
                <a:schemeClr val="accent2">
                  <a:lumMod val="75000"/>
                </a:schemeClr>
              </a:solidFill>
            </a:endParaRPr>
          </a:p>
        </p:txBody>
      </p:sp>
      <p:sp>
        <p:nvSpPr>
          <p:cNvPr id="4" name="Text Placeholder 3"/>
          <p:cNvSpPr>
            <a:spLocks noGrp="1"/>
          </p:cNvSpPr>
          <p:nvPr>
            <p:ph type="body" sz="half" idx="2"/>
          </p:nvPr>
        </p:nvSpPr>
        <p:spPr>
          <a:xfrm>
            <a:off x="839788" y="1478979"/>
            <a:ext cx="8882182" cy="4609532"/>
          </a:xfrm>
        </p:spPr>
        <p:txBody>
          <a:bodyPr>
            <a:noAutofit/>
          </a:bodyPr>
          <a:lstStyle/>
          <a:p>
            <a:r>
              <a:rPr lang="el-GR" sz="1800" dirty="0"/>
              <a:t>Την ίδια υποχρέωση υπέχει και </a:t>
            </a:r>
            <a:r>
              <a:rPr lang="el-GR" sz="1800" dirty="0">
                <a:solidFill>
                  <a:schemeClr val="accent1">
                    <a:lumMod val="75000"/>
                  </a:schemeClr>
                </a:solidFill>
              </a:rPr>
              <a:t>κάθε πρόσωπο </a:t>
            </a:r>
            <a:r>
              <a:rPr lang="el-GR" sz="1800" dirty="0" smtClean="0"/>
              <a:t>που </a:t>
            </a:r>
            <a:r>
              <a:rPr lang="el-GR" sz="1800" dirty="0"/>
              <a:t>κατέχει περισσότερο από </a:t>
            </a:r>
            <a:r>
              <a:rPr lang="el-GR" sz="1800" dirty="0">
                <a:solidFill>
                  <a:schemeClr val="accent1">
                    <a:lumMod val="75000"/>
                  </a:schemeClr>
                </a:solidFill>
              </a:rPr>
              <a:t>το ένα τρίτο (1/3) χωρίς να υπερβαίνει το ένα δεύτερο (1/2) του συνόλου των δικαιωμάτων ψήφου της υπό εξαγορά εταιρείας </a:t>
            </a:r>
            <a:r>
              <a:rPr lang="el-GR" sz="1800" dirty="0"/>
              <a:t>και το οποίο </a:t>
            </a:r>
            <a:endParaRPr lang="el-GR" sz="1800" dirty="0" smtClean="0"/>
          </a:p>
          <a:p>
            <a:r>
              <a:rPr lang="el-GR" sz="1800" dirty="0" smtClean="0">
                <a:solidFill>
                  <a:schemeClr val="accent1">
                    <a:lumMod val="75000"/>
                  </a:schemeClr>
                </a:solidFill>
              </a:rPr>
              <a:t>αποκτά </a:t>
            </a:r>
            <a:r>
              <a:rPr lang="el-GR" sz="1800" dirty="0">
                <a:solidFill>
                  <a:schemeClr val="accent1">
                    <a:lumMod val="75000"/>
                  </a:schemeClr>
                </a:solidFill>
              </a:rPr>
              <a:t>μέσα σε έξι (6) μήνες, </a:t>
            </a:r>
            <a:endParaRPr lang="el-GR" sz="1800" dirty="0" smtClean="0">
              <a:solidFill>
                <a:schemeClr val="accent1">
                  <a:lumMod val="75000"/>
                </a:schemeClr>
              </a:solidFill>
            </a:endParaRPr>
          </a:p>
          <a:p>
            <a:r>
              <a:rPr lang="el-GR" sz="1800" dirty="0" smtClean="0">
                <a:solidFill>
                  <a:schemeClr val="accent1">
                    <a:lumMod val="75000"/>
                  </a:schemeClr>
                </a:solidFill>
              </a:rPr>
              <a:t>άμεσα </a:t>
            </a:r>
            <a:r>
              <a:rPr lang="el-GR" sz="1800" dirty="0">
                <a:solidFill>
                  <a:schemeClr val="accent1">
                    <a:lumMod val="75000"/>
                  </a:schemeClr>
                </a:solidFill>
              </a:rPr>
              <a:t>ή έμμεσα, απευθείας ή σε συνεννόηση με άλλα πρόσωπα που ενεργούν για λογαριασμό του ή συντονισμένα με αυτό</a:t>
            </a:r>
            <a:r>
              <a:rPr lang="el-GR" sz="1800" dirty="0"/>
              <a:t>, </a:t>
            </a:r>
            <a:endParaRPr lang="el-GR" sz="1800" dirty="0" smtClean="0"/>
          </a:p>
          <a:p>
            <a:r>
              <a:rPr lang="el-GR" sz="1800" dirty="0" smtClean="0"/>
              <a:t>κινητές </a:t>
            </a:r>
            <a:r>
              <a:rPr lang="el-GR" sz="1800" dirty="0"/>
              <a:t>αξίες της υπό εξαγορά </a:t>
            </a:r>
            <a:r>
              <a:rPr lang="el-GR" sz="1800" dirty="0" smtClean="0"/>
              <a:t>εταιρείας, οι </a:t>
            </a:r>
            <a:r>
              <a:rPr lang="el-GR" sz="1800" dirty="0"/>
              <a:t>οποίες αντιπροσωπεύουν ποσοστό ανώτερο του τρία τοις εκατό </a:t>
            </a:r>
            <a:r>
              <a:rPr lang="el-GR" sz="1800" dirty="0">
                <a:solidFill>
                  <a:schemeClr val="accent1">
                    <a:lumMod val="75000"/>
                  </a:schemeClr>
                </a:solidFill>
              </a:rPr>
              <a:t>(3%) </a:t>
            </a:r>
            <a:r>
              <a:rPr lang="el-GR" sz="1800" dirty="0"/>
              <a:t>του συνόλου των δικαιωμάτων ψήφου της υπό εξαγορά εταιρείας."</a:t>
            </a:r>
          </a:p>
          <a:p>
            <a:r>
              <a:rPr lang="el-GR" sz="1800" dirty="0"/>
              <a:t>  </a:t>
            </a:r>
          </a:p>
          <a:p>
            <a:r>
              <a:rPr lang="el-GR" sz="1800" dirty="0" smtClean="0">
                <a:solidFill>
                  <a:schemeClr val="accent1">
                    <a:lumMod val="75000"/>
                  </a:schemeClr>
                </a:solidFill>
              </a:rPr>
              <a:t>Για τον υπολογισμό των ορίων που προβλέπονται ανωτέρω </a:t>
            </a:r>
            <a:r>
              <a:rPr lang="el-GR" sz="1800" dirty="0" smtClean="0">
                <a:solidFill>
                  <a:srgbClr val="FF0000"/>
                </a:solidFill>
              </a:rPr>
              <a:t>δεν</a:t>
            </a:r>
            <a:r>
              <a:rPr lang="el-GR" sz="1800" dirty="0" smtClean="0">
                <a:solidFill>
                  <a:schemeClr val="accent1">
                    <a:lumMod val="75000"/>
                  </a:schemeClr>
                </a:solidFill>
              </a:rPr>
              <a:t> λαμβάνονται υπόψη οι ίδιες μετοχές της Εκδότριας Εταιρίας</a:t>
            </a:r>
          </a:p>
          <a:p>
            <a:endParaRPr lang="el-GR" sz="1800" dirty="0">
              <a:solidFill>
                <a:srgbClr val="FF0000"/>
              </a:solidFill>
            </a:endParaRPr>
          </a:p>
          <a:p>
            <a:endParaRPr lang="el-GR" sz="2000" dirty="0"/>
          </a:p>
        </p:txBody>
      </p:sp>
    </p:spTree>
    <p:extLst>
      <p:ext uri="{BB962C8B-B14F-4D97-AF65-F5344CB8AC3E}">
        <p14:creationId xmlns:p14="http://schemas.microsoft.com/office/powerpoint/2010/main" val="41280502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10594830" cy="543464"/>
          </a:xfrm>
        </p:spPr>
        <p:txBody>
          <a:bodyPr>
            <a:normAutofit/>
          </a:bodyPr>
          <a:lstStyle/>
          <a:p>
            <a:r>
              <a:rPr lang="el-GR" sz="2800" dirty="0" smtClean="0">
                <a:solidFill>
                  <a:schemeClr val="accent2">
                    <a:lumMod val="75000"/>
                  </a:schemeClr>
                </a:solidFill>
              </a:rPr>
              <a:t>Κύρια στάδια μιας Δημόσιας Πρότασης</a:t>
            </a:r>
            <a:endParaRPr lang="el-GR" sz="2800" b="1" dirty="0">
              <a:solidFill>
                <a:schemeClr val="accent2">
                  <a:lumMod val="75000"/>
                </a:schemeClr>
              </a:solidFill>
            </a:endParaRPr>
          </a:p>
        </p:txBody>
      </p:sp>
      <p:sp>
        <p:nvSpPr>
          <p:cNvPr id="4" name="Text Placeholder 3"/>
          <p:cNvSpPr>
            <a:spLocks noGrp="1"/>
          </p:cNvSpPr>
          <p:nvPr>
            <p:ph type="body" sz="half" idx="2"/>
          </p:nvPr>
        </p:nvSpPr>
        <p:spPr>
          <a:xfrm>
            <a:off x="839789" y="1069675"/>
            <a:ext cx="8882182" cy="4609532"/>
          </a:xfrm>
        </p:spPr>
        <p:txBody>
          <a:bodyPr>
            <a:noAutofit/>
          </a:bodyPr>
          <a:lstStyle/>
          <a:p>
            <a:endParaRPr lang="el-GR" sz="1800" dirty="0">
              <a:solidFill>
                <a:srgbClr val="FF0000"/>
              </a:solidFill>
            </a:endParaRPr>
          </a:p>
          <a:p>
            <a:endParaRPr lang="el-GR" sz="2000" dirty="0"/>
          </a:p>
        </p:txBody>
      </p:sp>
      <p:graphicFrame>
        <p:nvGraphicFramePr>
          <p:cNvPr id="5" name="Table 4"/>
          <p:cNvGraphicFramePr>
            <a:graphicFrameLocks noGrp="1"/>
          </p:cNvGraphicFramePr>
          <p:nvPr>
            <p:extLst>
              <p:ext uri="{D42A27DB-BD31-4B8C-83A1-F6EECF244321}">
                <p14:modId xmlns:p14="http://schemas.microsoft.com/office/powerpoint/2010/main" val="2834669072"/>
              </p:ext>
            </p:extLst>
          </p:nvPr>
        </p:nvGraphicFramePr>
        <p:xfrm>
          <a:off x="839788" y="1069675"/>
          <a:ext cx="7806905" cy="4079240"/>
        </p:xfrm>
        <a:graphic>
          <a:graphicData uri="http://schemas.openxmlformats.org/drawingml/2006/table">
            <a:tbl>
              <a:tblPr firstRow="1" bandRow="1">
                <a:tableStyleId>{5C22544A-7EE6-4342-B048-85BDC9FD1C3A}</a:tableStyleId>
              </a:tblPr>
              <a:tblGrid>
                <a:gridCol w="7806905">
                  <a:extLst>
                    <a:ext uri="{9D8B030D-6E8A-4147-A177-3AD203B41FA5}">
                      <a16:colId xmlns:a16="http://schemas.microsoft.com/office/drawing/2014/main" val="20000"/>
                    </a:ext>
                  </a:extLst>
                </a:gridCol>
              </a:tblGrid>
              <a:tr h="370840">
                <a:tc>
                  <a:txBody>
                    <a:bodyPr/>
                    <a:lstStyle/>
                    <a:p>
                      <a:r>
                        <a:rPr lang="el-GR" sz="1600" dirty="0" smtClean="0"/>
                        <a:t>Στάδιο</a:t>
                      </a:r>
                      <a:endParaRPr lang="el-GR" sz="1600" dirty="0"/>
                    </a:p>
                  </a:txBody>
                  <a:tcPr/>
                </a:tc>
                <a:extLst>
                  <a:ext uri="{0D108BD9-81ED-4DB2-BD59-A6C34878D82A}">
                    <a16:rowId xmlns:a16="http://schemas.microsoft.com/office/drawing/2014/main" val="10000"/>
                  </a:ext>
                </a:extLst>
              </a:tr>
              <a:tr h="370840">
                <a:tc>
                  <a:txBody>
                    <a:bodyPr/>
                    <a:lstStyle/>
                    <a:p>
                      <a:r>
                        <a:rPr lang="el-GR" sz="1600" dirty="0" smtClean="0"/>
                        <a:t>Απόφαση</a:t>
                      </a:r>
                      <a:r>
                        <a:rPr lang="el-GR" sz="1600" baseline="0" dirty="0" smtClean="0"/>
                        <a:t> για Προαιρετική Δημόσια Πρόταση ή υπέρβαση ορίου για υποχρεωτική Δημόσια Πρόταση</a:t>
                      </a:r>
                    </a:p>
                  </a:txBody>
                  <a:tcPr/>
                </a:tc>
                <a:extLst>
                  <a:ext uri="{0D108BD9-81ED-4DB2-BD59-A6C34878D82A}">
                    <a16:rowId xmlns:a16="http://schemas.microsoft.com/office/drawing/2014/main" val="10001"/>
                  </a:ext>
                </a:extLst>
              </a:tr>
              <a:tr h="370840">
                <a:tc>
                  <a:txBody>
                    <a:bodyPr/>
                    <a:lstStyle/>
                    <a:p>
                      <a:r>
                        <a:rPr lang="el-GR" sz="1600" dirty="0" smtClean="0"/>
                        <a:t>Ειδοποίηση</a:t>
                      </a:r>
                      <a:r>
                        <a:rPr lang="el-GR" sz="1600" baseline="0" dirty="0" smtClean="0"/>
                        <a:t> Εκδότριας Εταιρίας &amp; </a:t>
                      </a:r>
                    </a:p>
                    <a:p>
                      <a:r>
                        <a:rPr lang="el-GR" sz="1600" baseline="0" dirty="0" smtClean="0"/>
                        <a:t>Ενημέρωση Επιτροπής Κεφαλαιαγοράς και υποβολή σχεδίου Πληροφοριακού Δελτίου (άρθρο 10)</a:t>
                      </a:r>
                      <a:endParaRPr lang="el-GR" sz="1600" dirty="0"/>
                    </a:p>
                  </a:txBody>
                  <a:tcPr/>
                </a:tc>
                <a:extLst>
                  <a:ext uri="{0D108BD9-81ED-4DB2-BD59-A6C34878D82A}">
                    <a16:rowId xmlns:a16="http://schemas.microsoft.com/office/drawing/2014/main" val="10002"/>
                  </a:ext>
                </a:extLst>
              </a:tr>
              <a:tr h="370840">
                <a:tc>
                  <a:txBody>
                    <a:bodyPr/>
                    <a:lstStyle/>
                    <a:p>
                      <a:r>
                        <a:rPr lang="el-GR" sz="1600" dirty="0" smtClean="0"/>
                        <a:t>Ανακοίνωση Εκδότριας</a:t>
                      </a:r>
                      <a:r>
                        <a:rPr lang="el-GR" sz="1600" baseline="0" dirty="0" smtClean="0"/>
                        <a:t> Εταιρίας για τη Δημόσια Πρόταση (άρθρο 10) &amp; Δημοσιοποίηση της Αποτίμησης των κινητών αξιών που αποτελούν αντικείμενο της Δημόσιας Πρότασης, εφόσον συντρέχουν οι προϋποθέσεις του άρθρο 9 παρ.6</a:t>
                      </a:r>
                      <a:endParaRPr lang="el-GR" sz="1600" dirty="0"/>
                    </a:p>
                  </a:txBody>
                  <a:tcPr/>
                </a:tc>
                <a:extLst>
                  <a:ext uri="{0D108BD9-81ED-4DB2-BD59-A6C34878D82A}">
                    <a16:rowId xmlns:a16="http://schemas.microsoft.com/office/drawing/2014/main" val="10003"/>
                  </a:ext>
                </a:extLst>
              </a:tr>
              <a:tr h="370840">
                <a:tc>
                  <a:txBody>
                    <a:bodyPr/>
                    <a:lstStyle/>
                    <a:p>
                      <a:pPr marL="0" algn="l" defTabSz="457200" rtl="0" eaLnBrk="1" latinLnBrk="0" hangingPunct="1"/>
                      <a:r>
                        <a:rPr lang="el-GR" sz="1600" kern="1200" dirty="0" smtClean="0">
                          <a:solidFill>
                            <a:schemeClr val="dk1"/>
                          </a:solidFill>
                          <a:latin typeface="+mn-lt"/>
                          <a:ea typeface="+mn-ea"/>
                          <a:cs typeface="+mn-cs"/>
                        </a:rPr>
                        <a:t>Έγκριση του Πληροφοριακού Δελτίου από το ΔΣ της ΕΚ (άρθρο 11)</a:t>
                      </a:r>
                    </a:p>
                  </a:txBody>
                  <a:tcPr/>
                </a:tc>
                <a:extLst>
                  <a:ext uri="{0D108BD9-81ED-4DB2-BD59-A6C34878D82A}">
                    <a16:rowId xmlns:a16="http://schemas.microsoft.com/office/drawing/2014/main" val="10004"/>
                  </a:ext>
                </a:extLst>
              </a:tr>
              <a:tr h="370840">
                <a:tc>
                  <a:txBody>
                    <a:bodyPr/>
                    <a:lstStyle/>
                    <a:p>
                      <a:r>
                        <a:rPr lang="el-GR" sz="1600" kern="1200" dirty="0" smtClean="0">
                          <a:solidFill>
                            <a:schemeClr val="dk1"/>
                          </a:solidFill>
                          <a:latin typeface="+mn-lt"/>
                          <a:ea typeface="+mn-ea"/>
                          <a:cs typeface="+mn-cs"/>
                        </a:rPr>
                        <a:t>Δημοσιοποίηση του Πληροφοριακού Δελτίου (άρθρο 16)</a:t>
                      </a:r>
                      <a:endParaRPr lang="el-GR" sz="1600" kern="1200" dirty="0">
                        <a:solidFill>
                          <a:schemeClr val="dk1"/>
                        </a:solidFill>
                        <a:latin typeface="+mn-lt"/>
                        <a:ea typeface="+mn-ea"/>
                        <a:cs typeface="+mn-cs"/>
                      </a:endParaRPr>
                    </a:p>
                  </a:txBody>
                  <a:tcPr/>
                </a:tc>
                <a:extLst>
                  <a:ext uri="{0D108BD9-81ED-4DB2-BD59-A6C34878D82A}">
                    <a16:rowId xmlns:a16="http://schemas.microsoft.com/office/drawing/2014/main" val="10005"/>
                  </a:ext>
                </a:extLst>
              </a:tr>
              <a:tr h="370840">
                <a:tc>
                  <a:txBody>
                    <a:bodyPr/>
                    <a:lstStyle/>
                    <a:p>
                      <a:r>
                        <a:rPr lang="el-GR" sz="1600" dirty="0" smtClean="0"/>
                        <a:t>Περίοδος</a:t>
                      </a:r>
                      <a:r>
                        <a:rPr lang="el-GR" sz="1600" baseline="0" dirty="0" smtClean="0"/>
                        <a:t> </a:t>
                      </a:r>
                      <a:r>
                        <a:rPr lang="el-GR" sz="1600" dirty="0" smtClean="0"/>
                        <a:t>αποδοχής </a:t>
                      </a:r>
                      <a:r>
                        <a:rPr lang="el-GR" sz="1600" i="0" dirty="0" smtClean="0"/>
                        <a:t>(μεταξύ 4 και 8 εβδομάδων) (άρθρο 18)</a:t>
                      </a:r>
                      <a:endParaRPr lang="el-GR" sz="1600" i="0" dirty="0"/>
                    </a:p>
                  </a:txBody>
                  <a:tcPr/>
                </a:tc>
                <a:extLst>
                  <a:ext uri="{0D108BD9-81ED-4DB2-BD59-A6C34878D82A}">
                    <a16:rowId xmlns:a16="http://schemas.microsoft.com/office/drawing/2014/main" val="10006"/>
                  </a:ext>
                </a:extLst>
              </a:tr>
              <a:tr h="370840">
                <a:tc>
                  <a:txBody>
                    <a:bodyPr/>
                    <a:lstStyle/>
                    <a:p>
                      <a:r>
                        <a:rPr lang="el-GR" sz="1600" kern="1200" dirty="0" smtClean="0">
                          <a:solidFill>
                            <a:schemeClr val="dk1"/>
                          </a:solidFill>
                          <a:latin typeface="+mn-lt"/>
                          <a:ea typeface="+mn-ea"/>
                          <a:cs typeface="+mn-cs"/>
                        </a:rPr>
                        <a:t>Δημοσιοποίηση</a:t>
                      </a:r>
                      <a:r>
                        <a:rPr lang="el-GR" sz="1600" kern="1200" baseline="0" dirty="0" smtClean="0">
                          <a:solidFill>
                            <a:schemeClr val="dk1"/>
                          </a:solidFill>
                          <a:latin typeface="+mn-lt"/>
                          <a:ea typeface="+mn-ea"/>
                          <a:cs typeface="+mn-cs"/>
                        </a:rPr>
                        <a:t> της Γνώμης του ΔΣ της υπό εξαγοράς εταιρίας </a:t>
                      </a:r>
                      <a:r>
                        <a:rPr lang="el-GR" sz="1600" kern="1200" dirty="0" smtClean="0">
                          <a:solidFill>
                            <a:schemeClr val="dk1"/>
                          </a:solidFill>
                          <a:latin typeface="+mn-lt"/>
                          <a:ea typeface="+mn-ea"/>
                          <a:cs typeface="+mn-cs"/>
                        </a:rPr>
                        <a:t>(άρθρο 15)</a:t>
                      </a:r>
                      <a:endParaRPr lang="el-GR" sz="1600" kern="1200" dirty="0">
                        <a:solidFill>
                          <a:schemeClr val="dk1"/>
                        </a:solidFill>
                        <a:latin typeface="+mn-lt"/>
                        <a:ea typeface="+mn-ea"/>
                        <a:cs typeface="+mn-cs"/>
                      </a:endParaRPr>
                    </a:p>
                  </a:txBody>
                  <a:tcPr/>
                </a:tc>
                <a:extLst>
                  <a:ext uri="{0D108BD9-81ED-4DB2-BD59-A6C34878D82A}">
                    <a16:rowId xmlns:a16="http://schemas.microsoft.com/office/drawing/2014/main" val="10007"/>
                  </a:ext>
                </a:extLst>
              </a:tr>
            </a:tbl>
          </a:graphicData>
        </a:graphic>
      </p:graphicFrame>
      <p:sp>
        <p:nvSpPr>
          <p:cNvPr id="9" name="Rectangle 8"/>
          <p:cNvSpPr/>
          <p:nvPr/>
        </p:nvSpPr>
        <p:spPr>
          <a:xfrm>
            <a:off x="839788" y="5148915"/>
            <a:ext cx="7849707" cy="337080"/>
          </a:xfrm>
          <a:prstGeom prst="rect">
            <a:avLst/>
          </a:prstGeom>
        </p:spPr>
        <p:txBody>
          <a:bodyPr wrap="square">
            <a:spAutoFit/>
          </a:bodyPr>
          <a:lstStyle/>
          <a:p>
            <a:pPr defTabSz="457200">
              <a:lnSpc>
                <a:spcPct val="107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l-GR" sz="1600" dirty="0" smtClean="0">
                <a:solidFill>
                  <a:schemeClr val="dk1"/>
                </a:solidFill>
              </a:rPr>
              <a:t>Δημοσίευση </a:t>
            </a:r>
            <a:r>
              <a:rPr lang="el-GR" sz="1600" dirty="0">
                <a:solidFill>
                  <a:schemeClr val="dk1"/>
                </a:solidFill>
              </a:rPr>
              <a:t>των αποτελεσμάτων της δημόσιας </a:t>
            </a:r>
            <a:r>
              <a:rPr lang="el-GR" sz="1600" dirty="0" smtClean="0">
                <a:solidFill>
                  <a:schemeClr val="dk1"/>
                </a:solidFill>
              </a:rPr>
              <a:t>πρότασης (άρθρο 23)</a:t>
            </a:r>
            <a:endParaRPr lang="el-GR" sz="1600" dirty="0">
              <a:solidFill>
                <a:schemeClr val="dk1"/>
              </a:solidFill>
            </a:endParaRPr>
          </a:p>
        </p:txBody>
      </p:sp>
      <p:sp>
        <p:nvSpPr>
          <p:cNvPr id="6" name="TextBox 5"/>
          <p:cNvSpPr txBox="1"/>
          <p:nvPr/>
        </p:nvSpPr>
        <p:spPr>
          <a:xfrm>
            <a:off x="839788" y="5965372"/>
            <a:ext cx="5808000" cy="338554"/>
          </a:xfrm>
          <a:prstGeom prst="rect">
            <a:avLst/>
          </a:prstGeom>
          <a:noFill/>
        </p:spPr>
        <p:txBody>
          <a:bodyPr wrap="none" rtlCol="0">
            <a:spAutoFit/>
          </a:bodyPr>
          <a:lstStyle/>
          <a:p>
            <a:r>
              <a:rPr lang="el-GR" sz="1600" i="1" dirty="0" smtClean="0">
                <a:solidFill>
                  <a:schemeClr val="accent2">
                    <a:lumMod val="75000"/>
                  </a:schemeClr>
                </a:solidFill>
              </a:rPr>
              <a:t>Δικαίωμα εξαγοράς (άρθρο 27), Δικαίωμα εξόδου (άρθρο 28)</a:t>
            </a:r>
          </a:p>
        </p:txBody>
      </p:sp>
    </p:spTree>
    <p:extLst>
      <p:ext uri="{BB962C8B-B14F-4D97-AF65-F5344CB8AC3E}">
        <p14:creationId xmlns:p14="http://schemas.microsoft.com/office/powerpoint/2010/main" val="33700986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8718" y="655608"/>
            <a:ext cx="8978194" cy="5098212"/>
          </a:xfrm>
        </p:spPr>
        <p:txBody>
          <a:bodyPr>
            <a:normAutofit fontScale="90000"/>
          </a:bodyPr>
          <a:lstStyle/>
          <a:p>
            <a:r>
              <a:rPr lang="el-GR" sz="3600" b="1" dirty="0" smtClean="0">
                <a:solidFill>
                  <a:schemeClr val="accent1">
                    <a:lumMod val="75000"/>
                  </a:schemeClr>
                </a:solidFill>
              </a:rPr>
              <a:t/>
            </a:r>
            <a:br>
              <a:rPr lang="el-GR" sz="3600" b="1" dirty="0" smtClean="0">
                <a:solidFill>
                  <a:schemeClr val="accent1">
                    <a:lumMod val="75000"/>
                  </a:schemeClr>
                </a:solidFill>
              </a:rPr>
            </a:br>
            <a:r>
              <a:rPr lang="el-GR" sz="3600" b="1" dirty="0">
                <a:solidFill>
                  <a:schemeClr val="accent1">
                    <a:lumMod val="75000"/>
                  </a:schemeClr>
                </a:solidFill>
              </a:rPr>
              <a:t/>
            </a:r>
            <a:br>
              <a:rPr lang="el-GR" sz="3600" b="1" dirty="0">
                <a:solidFill>
                  <a:schemeClr val="accent1">
                    <a:lumMod val="75000"/>
                  </a:schemeClr>
                </a:solidFill>
              </a:rPr>
            </a:br>
            <a:r>
              <a:rPr lang="el-GR" sz="3600" b="1" dirty="0" smtClean="0">
                <a:solidFill>
                  <a:schemeClr val="accent1">
                    <a:lumMod val="75000"/>
                  </a:schemeClr>
                </a:solidFill>
              </a:rPr>
              <a:t>Υποχρέωση του εκδότη δημοσιοποίησης των προνομιακών πληροφοριών που τον αφορούν</a:t>
            </a:r>
            <a:br>
              <a:rPr lang="el-GR" sz="3600" b="1" dirty="0" smtClean="0">
                <a:solidFill>
                  <a:schemeClr val="accent1">
                    <a:lumMod val="75000"/>
                  </a:schemeClr>
                </a:solidFill>
              </a:rPr>
            </a:br>
            <a:r>
              <a:rPr lang="el-GR" sz="3600" b="1" dirty="0" smtClean="0">
                <a:solidFill>
                  <a:schemeClr val="accent1">
                    <a:lumMod val="75000"/>
                  </a:schemeClr>
                </a:solidFill>
              </a:rPr>
              <a:t>- </a:t>
            </a:r>
            <a:r>
              <a:rPr lang="el-GR" sz="2200" dirty="0" smtClean="0">
                <a:solidFill>
                  <a:schemeClr val="tx1">
                    <a:lumMod val="50000"/>
                    <a:lumOff val="50000"/>
                  </a:schemeClr>
                </a:solidFill>
                <a:latin typeface="+mn-lt"/>
                <a:ea typeface="+mn-ea"/>
                <a:cs typeface="+mn-cs"/>
              </a:rPr>
              <a:t>Άρθρο </a:t>
            </a:r>
            <a:r>
              <a:rPr lang="el-GR" sz="2200" dirty="0">
                <a:solidFill>
                  <a:schemeClr val="tx1">
                    <a:lumMod val="50000"/>
                    <a:lumOff val="50000"/>
                  </a:schemeClr>
                </a:solidFill>
                <a:latin typeface="+mn-lt"/>
                <a:ea typeface="+mn-ea"/>
                <a:cs typeface="+mn-cs"/>
              </a:rPr>
              <a:t>17 </a:t>
            </a:r>
            <a:r>
              <a:rPr lang="el-GR" sz="2200" dirty="0" smtClean="0">
                <a:solidFill>
                  <a:schemeClr val="tx1">
                    <a:lumMod val="50000"/>
                    <a:lumOff val="50000"/>
                  </a:schemeClr>
                </a:solidFill>
                <a:latin typeface="+mn-lt"/>
                <a:ea typeface="+mn-ea"/>
                <a:cs typeface="+mn-cs"/>
              </a:rPr>
              <a:t>σε συνδυασμό με το άρθρο 7 του </a:t>
            </a:r>
            <a:r>
              <a:rPr lang="el-GR" sz="2200" dirty="0">
                <a:solidFill>
                  <a:schemeClr val="tx1">
                    <a:lumMod val="50000"/>
                    <a:lumOff val="50000"/>
                  </a:schemeClr>
                </a:solidFill>
                <a:latin typeface="+mn-lt"/>
                <a:ea typeface="+mn-ea"/>
                <a:cs typeface="+mn-cs"/>
              </a:rPr>
              <a:t>Κανονισμού ΕΕ 596/2014 (</a:t>
            </a:r>
            <a:r>
              <a:rPr lang="en-US" sz="2200" dirty="0">
                <a:solidFill>
                  <a:schemeClr val="tx1">
                    <a:lumMod val="50000"/>
                    <a:lumOff val="50000"/>
                  </a:schemeClr>
                </a:solidFill>
                <a:latin typeface="+mn-lt"/>
                <a:ea typeface="+mn-ea"/>
                <a:cs typeface="+mn-cs"/>
              </a:rPr>
              <a:t>MARKET ABUSE </a:t>
            </a:r>
            <a:r>
              <a:rPr lang="en-US" sz="2200" dirty="0" smtClean="0">
                <a:solidFill>
                  <a:schemeClr val="tx1">
                    <a:lumMod val="50000"/>
                    <a:lumOff val="50000"/>
                  </a:schemeClr>
                </a:solidFill>
                <a:latin typeface="+mn-lt"/>
                <a:ea typeface="+mn-ea"/>
                <a:cs typeface="+mn-cs"/>
              </a:rPr>
              <a:t>REGULATION</a:t>
            </a:r>
            <a:r>
              <a:rPr lang="el-GR" sz="2200" dirty="0" smtClean="0">
                <a:solidFill>
                  <a:schemeClr val="tx1">
                    <a:lumMod val="50000"/>
                    <a:lumOff val="50000"/>
                  </a:schemeClr>
                </a:solidFill>
                <a:latin typeface="+mn-lt"/>
                <a:ea typeface="+mn-ea"/>
                <a:cs typeface="+mn-cs"/>
              </a:rPr>
              <a:t>-</a:t>
            </a:r>
            <a:r>
              <a:rPr lang="en-US" sz="2200" dirty="0" smtClean="0">
                <a:solidFill>
                  <a:schemeClr val="tx1">
                    <a:lumMod val="50000"/>
                    <a:lumOff val="50000"/>
                  </a:schemeClr>
                </a:solidFill>
                <a:latin typeface="+mn-lt"/>
                <a:ea typeface="+mn-ea"/>
                <a:cs typeface="+mn-cs"/>
              </a:rPr>
              <a:t>MAR)</a:t>
            </a:r>
            <a:r>
              <a:rPr lang="el-GR" sz="2200" dirty="0">
                <a:solidFill>
                  <a:schemeClr val="tx1">
                    <a:lumMod val="50000"/>
                    <a:lumOff val="50000"/>
                  </a:schemeClr>
                </a:solidFill>
                <a:latin typeface="+mn-lt"/>
                <a:ea typeface="+mn-ea"/>
                <a:cs typeface="+mn-cs"/>
              </a:rPr>
              <a:t/>
            </a:r>
            <a:br>
              <a:rPr lang="el-GR" sz="2200" dirty="0">
                <a:solidFill>
                  <a:schemeClr val="tx1">
                    <a:lumMod val="50000"/>
                    <a:lumOff val="50000"/>
                  </a:schemeClr>
                </a:solidFill>
                <a:latin typeface="+mn-lt"/>
                <a:ea typeface="+mn-ea"/>
                <a:cs typeface="+mn-cs"/>
              </a:rPr>
            </a:br>
            <a:r>
              <a:rPr lang="el-GR" sz="3600" b="1" dirty="0">
                <a:solidFill>
                  <a:schemeClr val="accent1">
                    <a:lumMod val="75000"/>
                  </a:schemeClr>
                </a:solidFill>
              </a:rPr>
              <a:t>- </a:t>
            </a:r>
            <a:r>
              <a:rPr lang="el-GR" sz="2200" dirty="0" smtClean="0">
                <a:solidFill>
                  <a:schemeClr val="tx1">
                    <a:lumMod val="50000"/>
                    <a:lumOff val="50000"/>
                  </a:schemeClr>
                </a:solidFill>
                <a:latin typeface="+mn-lt"/>
                <a:ea typeface="+mn-ea"/>
                <a:cs typeface="+mn-cs"/>
              </a:rPr>
              <a:t>Εκτελεστικός Κανονισμός </a:t>
            </a:r>
            <a:r>
              <a:rPr lang="el-GR" sz="2200" dirty="0">
                <a:solidFill>
                  <a:schemeClr val="tx1">
                    <a:lumMod val="50000"/>
                    <a:lumOff val="50000"/>
                  </a:schemeClr>
                </a:solidFill>
                <a:latin typeface="+mn-lt"/>
                <a:ea typeface="+mn-ea"/>
                <a:cs typeface="+mn-cs"/>
              </a:rPr>
              <a:t>ΕΕ 1055/ 2016 (τεχνικά μέσα για την κατάλληλη δημοσιοποίηση των εμπιστευτικών </a:t>
            </a:r>
            <a:r>
              <a:rPr lang="el-GR" sz="2200" dirty="0" smtClean="0">
                <a:solidFill>
                  <a:schemeClr val="tx1">
                    <a:lumMod val="50000"/>
                    <a:lumOff val="50000"/>
                  </a:schemeClr>
                </a:solidFill>
                <a:latin typeface="+mn-lt"/>
                <a:ea typeface="+mn-ea"/>
                <a:cs typeface="+mn-cs"/>
              </a:rPr>
              <a:t>πληροφοριών)</a:t>
            </a:r>
            <a:r>
              <a:rPr lang="en-US" sz="2200" dirty="0">
                <a:solidFill>
                  <a:schemeClr val="tx1">
                    <a:lumMod val="50000"/>
                    <a:lumOff val="50000"/>
                  </a:schemeClr>
                </a:solidFill>
                <a:latin typeface="+mn-lt"/>
                <a:ea typeface="+mn-ea"/>
                <a:cs typeface="+mn-cs"/>
              </a:rPr>
              <a:t/>
            </a:r>
            <a:br>
              <a:rPr lang="en-US" sz="2200" dirty="0">
                <a:solidFill>
                  <a:schemeClr val="tx1">
                    <a:lumMod val="50000"/>
                    <a:lumOff val="50000"/>
                  </a:schemeClr>
                </a:solidFill>
                <a:latin typeface="+mn-lt"/>
                <a:ea typeface="+mn-ea"/>
                <a:cs typeface="+mn-cs"/>
              </a:rPr>
            </a:br>
            <a:r>
              <a:rPr lang="el-GR" sz="3600" b="1" dirty="0">
                <a:solidFill>
                  <a:schemeClr val="accent1">
                    <a:lumMod val="75000"/>
                  </a:schemeClr>
                </a:solidFill>
              </a:rPr>
              <a:t>-</a:t>
            </a:r>
            <a:r>
              <a:rPr lang="el-GR" sz="2200" dirty="0" smtClean="0">
                <a:solidFill>
                  <a:schemeClr val="tx1">
                    <a:lumMod val="50000"/>
                    <a:lumOff val="50000"/>
                  </a:schemeClr>
                </a:solidFill>
                <a:latin typeface="+mn-lt"/>
                <a:ea typeface="+mn-ea"/>
                <a:cs typeface="+mn-cs"/>
              </a:rPr>
              <a:t> Ν </a:t>
            </a:r>
            <a:r>
              <a:rPr lang="el-GR" sz="2200" dirty="0">
                <a:solidFill>
                  <a:schemeClr val="tx1">
                    <a:lumMod val="50000"/>
                    <a:lumOff val="50000"/>
                  </a:schemeClr>
                </a:solidFill>
                <a:latin typeface="+mn-lt"/>
                <a:ea typeface="+mn-ea"/>
                <a:cs typeface="+mn-cs"/>
              </a:rPr>
              <a:t>4443/2016</a:t>
            </a:r>
            <a:r>
              <a:rPr lang="el-GR" sz="3600" b="1" dirty="0" smtClean="0">
                <a:solidFill>
                  <a:schemeClr val="accent1">
                    <a:lumMod val="75000"/>
                  </a:schemeClr>
                </a:solidFill>
              </a:rPr>
              <a:t/>
            </a:r>
            <a:br>
              <a:rPr lang="el-GR" sz="3600" b="1" dirty="0" smtClean="0">
                <a:solidFill>
                  <a:schemeClr val="accent1">
                    <a:lumMod val="75000"/>
                  </a:schemeClr>
                </a:solidFill>
              </a:rPr>
            </a:br>
            <a:r>
              <a:rPr lang="en-US" sz="3600" b="1" dirty="0" smtClean="0">
                <a:solidFill>
                  <a:schemeClr val="accent1">
                    <a:lumMod val="75000"/>
                  </a:schemeClr>
                </a:solidFill>
              </a:rPr>
              <a:t/>
            </a:r>
            <a:br>
              <a:rPr lang="en-US" sz="3600" b="1" dirty="0" smtClean="0">
                <a:solidFill>
                  <a:schemeClr val="accent1">
                    <a:lumMod val="75000"/>
                  </a:schemeClr>
                </a:solidFill>
              </a:rPr>
            </a:br>
            <a:r>
              <a:rPr lang="el-GR" sz="3600" b="1" dirty="0">
                <a:solidFill>
                  <a:schemeClr val="accent1">
                    <a:lumMod val="75000"/>
                  </a:schemeClr>
                </a:solidFill>
              </a:rPr>
              <a:t>Υποχρέωση του εκδότη επιβεβαίωσης ή διάψευσης ανεπιβεβαίωτων πληροφοριών</a:t>
            </a:r>
            <a:br>
              <a:rPr lang="el-GR" sz="3600" b="1" dirty="0">
                <a:solidFill>
                  <a:schemeClr val="accent1">
                    <a:lumMod val="75000"/>
                  </a:schemeClr>
                </a:solidFill>
              </a:rPr>
            </a:br>
            <a:r>
              <a:rPr lang="el-GR" sz="2400" b="1" dirty="0">
                <a:solidFill>
                  <a:schemeClr val="accent1">
                    <a:lumMod val="75000"/>
                  </a:schemeClr>
                </a:solidFill>
              </a:rPr>
              <a:t>- </a:t>
            </a:r>
            <a:r>
              <a:rPr lang="el-GR" sz="2200" dirty="0" smtClean="0">
                <a:solidFill>
                  <a:schemeClr val="tx1">
                    <a:lumMod val="50000"/>
                    <a:lumOff val="50000"/>
                  </a:schemeClr>
                </a:solidFill>
                <a:latin typeface="+mn-lt"/>
                <a:ea typeface="+mn-ea"/>
                <a:cs typeface="+mn-cs"/>
              </a:rPr>
              <a:t>Απόφαση </a:t>
            </a:r>
            <a:r>
              <a:rPr lang="el-GR" sz="2200" dirty="0">
                <a:solidFill>
                  <a:schemeClr val="tx1">
                    <a:lumMod val="50000"/>
                    <a:lumOff val="50000"/>
                  </a:schemeClr>
                </a:solidFill>
                <a:latin typeface="+mn-lt"/>
                <a:ea typeface="+mn-ea"/>
                <a:cs typeface="+mn-cs"/>
              </a:rPr>
              <a:t>ΔΣ της </a:t>
            </a:r>
            <a:r>
              <a:rPr lang="el-GR" sz="2200" dirty="0" smtClean="0">
                <a:solidFill>
                  <a:schemeClr val="tx1">
                    <a:lumMod val="50000"/>
                    <a:lumOff val="50000"/>
                  </a:schemeClr>
                </a:solidFill>
                <a:latin typeface="+mn-lt"/>
                <a:ea typeface="+mn-ea"/>
                <a:cs typeface="+mn-cs"/>
              </a:rPr>
              <a:t>Επιτροπής Κεφαλαιαγοράς 5/204/2000</a:t>
            </a:r>
            <a:r>
              <a:rPr lang="el-GR" sz="3200" dirty="0"/>
              <a:t/>
            </a:r>
            <a:br>
              <a:rPr lang="el-GR" sz="3200" dirty="0"/>
            </a:br>
            <a:endParaRPr lang="el-GR" sz="3600" b="1" dirty="0">
              <a:solidFill>
                <a:schemeClr val="accent1">
                  <a:lumMod val="75000"/>
                </a:schemeClr>
              </a:solidFill>
            </a:endParaRPr>
          </a:p>
        </p:txBody>
      </p:sp>
    </p:spTree>
    <p:extLst>
      <p:ext uri="{BB962C8B-B14F-4D97-AF65-F5344CB8AC3E}">
        <p14:creationId xmlns:p14="http://schemas.microsoft.com/office/powerpoint/2010/main" val="342810953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546" y="2317815"/>
            <a:ext cx="8924798" cy="1387792"/>
          </a:xfrm>
        </p:spPr>
        <p:txBody>
          <a:bodyPr>
            <a:normAutofit/>
          </a:bodyPr>
          <a:lstStyle/>
          <a:p>
            <a:r>
              <a:rPr lang="el-GR" sz="3600" b="1" dirty="0" smtClean="0">
                <a:solidFill>
                  <a:schemeClr val="accent1">
                    <a:lumMod val="75000"/>
                  </a:schemeClr>
                </a:solidFill>
              </a:rPr>
              <a:t>Ευχαριστώ πολύ!</a:t>
            </a:r>
            <a:endParaRPr lang="el-GR" sz="3600" b="1" dirty="0">
              <a:solidFill>
                <a:schemeClr val="accent1">
                  <a:lumMod val="75000"/>
                </a:schemeClr>
              </a:solidFill>
            </a:endParaRPr>
          </a:p>
        </p:txBody>
      </p:sp>
    </p:spTree>
    <p:extLst>
      <p:ext uri="{BB962C8B-B14F-4D97-AF65-F5344CB8AC3E}">
        <p14:creationId xmlns:p14="http://schemas.microsoft.com/office/powerpoint/2010/main" val="36160518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9788" y="874888"/>
            <a:ext cx="10594830" cy="902153"/>
          </a:xfrm>
        </p:spPr>
        <p:txBody>
          <a:bodyPr>
            <a:noAutofit/>
          </a:bodyPr>
          <a:lstStyle/>
          <a:p>
            <a:r>
              <a:rPr lang="el-GR" sz="2400" b="1" dirty="0" smtClean="0">
                <a:solidFill>
                  <a:schemeClr val="accent1">
                    <a:lumMod val="75000"/>
                  </a:schemeClr>
                </a:solidFill>
              </a:rPr>
              <a:t>Υποχρέωση του εκδότη δημοσιοποίησης προνομιακών πληροφοριών που τον αφορούν, στο πλαίσιο των διατάξεων του άρθρου 17 παρ.1 του </a:t>
            </a:r>
            <a:r>
              <a:rPr lang="en-US" sz="2400" b="1" dirty="0" smtClean="0">
                <a:solidFill>
                  <a:schemeClr val="accent1">
                    <a:lumMod val="75000"/>
                  </a:schemeClr>
                </a:solidFill>
              </a:rPr>
              <a:t>MAR</a:t>
            </a:r>
            <a:r>
              <a:rPr lang="el-GR" sz="2400" b="1" dirty="0" smtClean="0">
                <a:solidFill>
                  <a:schemeClr val="accent1">
                    <a:lumMod val="75000"/>
                  </a:schemeClr>
                </a:solidFill>
              </a:rPr>
              <a:t> (Κανονισμός ΕΕ 596/2014)</a:t>
            </a:r>
            <a:endParaRPr lang="el-GR" sz="2400" dirty="0"/>
          </a:p>
        </p:txBody>
      </p:sp>
      <p:sp>
        <p:nvSpPr>
          <p:cNvPr id="4" name="Text Placeholder 3"/>
          <p:cNvSpPr>
            <a:spLocks noGrp="1"/>
          </p:cNvSpPr>
          <p:nvPr>
            <p:ph type="body" sz="half" idx="2"/>
          </p:nvPr>
        </p:nvSpPr>
        <p:spPr>
          <a:xfrm>
            <a:off x="839787" y="1930400"/>
            <a:ext cx="10594831" cy="4367530"/>
          </a:xfrm>
        </p:spPr>
        <p:txBody>
          <a:bodyPr>
            <a:noAutofit/>
          </a:bodyPr>
          <a:lstStyle/>
          <a:p>
            <a:pPr marL="285750" indent="-285750">
              <a:buFont typeface="Arial" panose="020B0604020202020204" pitchFamily="34" charset="0"/>
              <a:buChar char="•"/>
            </a:pPr>
            <a:r>
              <a:rPr lang="el-GR" sz="2000" b="1" dirty="0" smtClean="0"/>
              <a:t>Κάθε εκδότης</a:t>
            </a:r>
          </a:p>
          <a:p>
            <a:pPr marL="285750" indent="-285750">
              <a:buFont typeface="Arial" panose="020B0604020202020204" pitchFamily="34" charset="0"/>
              <a:buChar char="•"/>
            </a:pPr>
            <a:r>
              <a:rPr lang="el-GR" sz="2000" dirty="0" smtClean="0"/>
              <a:t>έχει την υποχρέωση να </a:t>
            </a:r>
            <a:r>
              <a:rPr lang="el-GR" sz="2000" b="1" dirty="0" smtClean="0"/>
              <a:t>ενημερώνει το επενδυτικό κοινό </a:t>
            </a:r>
          </a:p>
          <a:p>
            <a:pPr marL="285750" indent="-285750">
              <a:buFont typeface="Arial" panose="020B0604020202020204" pitchFamily="34" charset="0"/>
              <a:buChar char="•"/>
            </a:pPr>
            <a:r>
              <a:rPr lang="el-GR" sz="2000" b="1" dirty="0"/>
              <a:t>όσο το δυνατόν συντομότερα </a:t>
            </a:r>
          </a:p>
          <a:p>
            <a:pPr marL="285750" indent="-285750">
              <a:buFont typeface="Arial" panose="020B0604020202020204" pitchFamily="34" charset="0"/>
              <a:buChar char="•"/>
            </a:pPr>
            <a:r>
              <a:rPr lang="el-GR" sz="2000" dirty="0" smtClean="0"/>
              <a:t>σχετικά με </a:t>
            </a:r>
            <a:r>
              <a:rPr lang="el-GR" sz="2000" b="1" dirty="0" smtClean="0"/>
              <a:t>προνομιακές </a:t>
            </a:r>
            <a:r>
              <a:rPr lang="el-GR" sz="2000" b="1" dirty="0"/>
              <a:t>πληροφορίες </a:t>
            </a:r>
            <a:endParaRPr lang="el-GR" sz="2000" dirty="0"/>
          </a:p>
          <a:p>
            <a:pPr marL="285750" indent="-285750">
              <a:buFont typeface="Arial" panose="020B0604020202020204" pitchFamily="34" charset="0"/>
              <a:buChar char="•"/>
            </a:pPr>
            <a:r>
              <a:rPr lang="el-GR" sz="2000" dirty="0" smtClean="0"/>
              <a:t>οι οποίες αφορούν </a:t>
            </a:r>
            <a:r>
              <a:rPr lang="el-GR" sz="2000" b="1" dirty="0" smtClean="0"/>
              <a:t>άμεσα</a:t>
            </a:r>
            <a:r>
              <a:rPr lang="el-GR" sz="2000" dirty="0" smtClean="0"/>
              <a:t> τον εν λόγω εκδότη</a:t>
            </a:r>
          </a:p>
        </p:txBody>
      </p:sp>
    </p:spTree>
    <p:extLst>
      <p:ext uri="{BB962C8B-B14F-4D97-AF65-F5344CB8AC3E}">
        <p14:creationId xmlns:p14="http://schemas.microsoft.com/office/powerpoint/2010/main" val="12965760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10594830" cy="662940"/>
          </a:xfrm>
        </p:spPr>
        <p:txBody>
          <a:bodyPr>
            <a:normAutofit/>
          </a:bodyPr>
          <a:lstStyle/>
          <a:p>
            <a:r>
              <a:rPr lang="el-GR" b="1" dirty="0" smtClean="0">
                <a:solidFill>
                  <a:schemeClr val="accent1">
                    <a:lumMod val="75000"/>
                  </a:schemeClr>
                </a:solidFill>
              </a:rPr>
              <a:t>Προνομιακές Πληροφορίες</a:t>
            </a:r>
            <a:endParaRPr lang="el-GR" dirty="0"/>
          </a:p>
        </p:txBody>
      </p:sp>
      <p:sp>
        <p:nvSpPr>
          <p:cNvPr id="4" name="Text Placeholder 3"/>
          <p:cNvSpPr>
            <a:spLocks noGrp="1"/>
          </p:cNvSpPr>
          <p:nvPr>
            <p:ph type="body" sz="half" idx="2"/>
          </p:nvPr>
        </p:nvSpPr>
        <p:spPr>
          <a:xfrm>
            <a:off x="839787" y="1120140"/>
            <a:ext cx="9421813" cy="4748848"/>
          </a:xfrm>
        </p:spPr>
        <p:txBody>
          <a:bodyPr>
            <a:noAutofit/>
          </a:bodyPr>
          <a:lstStyle/>
          <a:p>
            <a:r>
              <a:rPr lang="el-GR" sz="1800" dirty="0" smtClean="0"/>
              <a:t>Προνομιακές </a:t>
            </a:r>
            <a:r>
              <a:rPr lang="el-GR" sz="1800" dirty="0"/>
              <a:t>πληροφορίες, σύμφωνα με τον ορισμό του άρθρου 7 του Κανονισμού (ΕΕ) 596/2014 </a:t>
            </a:r>
            <a:r>
              <a:rPr lang="el-GR" sz="1800" dirty="0" smtClean="0"/>
              <a:t>(</a:t>
            </a:r>
            <a:r>
              <a:rPr lang="en-US" sz="1800" dirty="0" smtClean="0"/>
              <a:t>MAR) </a:t>
            </a:r>
            <a:r>
              <a:rPr lang="el-GR" sz="1800" dirty="0" smtClean="0"/>
              <a:t>και </a:t>
            </a:r>
            <a:r>
              <a:rPr lang="el-GR" sz="1800" dirty="0"/>
              <a:t>του άρθρου  27 παρ. 8 του ν. 4443/2016, νοούνται οι πληροφορίες που πληρούν σωρευτικά τις ακόλουθες προϋποθέσεις:</a:t>
            </a:r>
          </a:p>
          <a:p>
            <a:r>
              <a:rPr lang="el-GR" sz="1800" b="1" dirty="0"/>
              <a:t>(α) </a:t>
            </a:r>
            <a:r>
              <a:rPr lang="el-GR" sz="1800" dirty="0"/>
              <a:t>είναι συγκεκριμένες</a:t>
            </a:r>
            <a:r>
              <a:rPr lang="el-GR" sz="1800" b="1" dirty="0"/>
              <a:t> </a:t>
            </a:r>
            <a:r>
              <a:rPr lang="el-GR" sz="1800" dirty="0"/>
              <a:t>δηλαδή:</a:t>
            </a:r>
          </a:p>
          <a:p>
            <a:r>
              <a:rPr lang="el-GR" sz="1800" b="1" dirty="0" smtClean="0">
                <a:solidFill>
                  <a:schemeClr val="accent1">
                    <a:lumMod val="75000"/>
                  </a:schemeClr>
                </a:solidFill>
              </a:rPr>
              <a:t>αα</a:t>
            </a:r>
            <a:r>
              <a:rPr lang="el-GR" sz="1800" b="1" dirty="0">
                <a:solidFill>
                  <a:schemeClr val="accent1">
                    <a:lumMod val="75000"/>
                  </a:schemeClr>
                </a:solidFill>
              </a:rPr>
              <a:t>)</a:t>
            </a:r>
            <a:r>
              <a:rPr lang="el-GR" sz="1800" dirty="0">
                <a:solidFill>
                  <a:schemeClr val="accent1">
                    <a:lumMod val="75000"/>
                  </a:schemeClr>
                </a:solidFill>
              </a:rPr>
              <a:t> </a:t>
            </a:r>
            <a:r>
              <a:rPr lang="el-GR" sz="1800" dirty="0" smtClean="0">
                <a:solidFill>
                  <a:schemeClr val="accent1">
                    <a:lumMod val="75000"/>
                  </a:schemeClr>
                </a:solidFill>
              </a:rPr>
              <a:t>αφορά </a:t>
            </a:r>
            <a:r>
              <a:rPr lang="el-GR" sz="1800" dirty="0">
                <a:solidFill>
                  <a:schemeClr val="accent1">
                    <a:lumMod val="75000"/>
                  </a:schemeClr>
                </a:solidFill>
              </a:rPr>
              <a:t>σε κατάσταση που υφίσταται ή που ευλόγως αναμένεται να υπάρξει ή ένα γεγονός που έχει συμβεί ή ευλόγως αναμένεται να υπάρξει</a:t>
            </a:r>
          </a:p>
          <a:p>
            <a:r>
              <a:rPr lang="el-GR" sz="1800" b="1" dirty="0" smtClean="0">
                <a:solidFill>
                  <a:schemeClr val="accent1">
                    <a:lumMod val="75000"/>
                  </a:schemeClr>
                </a:solidFill>
              </a:rPr>
              <a:t>ββ</a:t>
            </a:r>
            <a:r>
              <a:rPr lang="el-GR" sz="1800" b="1" dirty="0">
                <a:solidFill>
                  <a:schemeClr val="accent1">
                    <a:lumMod val="75000"/>
                  </a:schemeClr>
                </a:solidFill>
              </a:rPr>
              <a:t>)</a:t>
            </a:r>
            <a:r>
              <a:rPr lang="el-GR" sz="1800" dirty="0">
                <a:solidFill>
                  <a:schemeClr val="accent1">
                    <a:lumMod val="75000"/>
                  </a:schemeClr>
                </a:solidFill>
              </a:rPr>
              <a:t> επιτρέπει την εξαγωγή συμπεράσματος σχετικά με την πιθανή επίδραση αυτής της κατάστασης ή αυτού του γεγονότος στις τιμές των χρηματοπιστωτικών μέσων ή των συνδεομένων με αυτά παραγώγων χρηματοπιστωτικών μέσων</a:t>
            </a:r>
          </a:p>
          <a:p>
            <a:r>
              <a:rPr lang="el-GR" sz="1800" b="1" dirty="0"/>
              <a:t> </a:t>
            </a:r>
            <a:r>
              <a:rPr lang="el-GR" sz="1800" b="1" dirty="0" smtClean="0"/>
              <a:t>(</a:t>
            </a:r>
            <a:r>
              <a:rPr lang="el-GR" sz="1800" b="1" dirty="0"/>
              <a:t>β) </a:t>
            </a:r>
            <a:r>
              <a:rPr lang="el-GR" sz="1800" dirty="0"/>
              <a:t>δεν</a:t>
            </a:r>
            <a:r>
              <a:rPr lang="el-GR" sz="1800" b="1" dirty="0"/>
              <a:t> </a:t>
            </a:r>
            <a:r>
              <a:rPr lang="el-GR" sz="1800" dirty="0"/>
              <a:t>έχουν δημοσιοποιηθεί. </a:t>
            </a:r>
          </a:p>
          <a:p>
            <a:r>
              <a:rPr lang="el-GR" sz="1800" dirty="0"/>
              <a:t> </a:t>
            </a:r>
            <a:r>
              <a:rPr lang="el-GR" sz="1800" b="1" dirty="0" smtClean="0"/>
              <a:t>(</a:t>
            </a:r>
            <a:r>
              <a:rPr lang="el-GR" sz="1800" b="1" dirty="0"/>
              <a:t>γ) </a:t>
            </a:r>
            <a:r>
              <a:rPr lang="el-GR" sz="1800" dirty="0"/>
              <a:t>αφορά, άμεσα ή έμμεσα, έναν ή περισσότερους εκδότες ή ένα ή περισσότερα χρηματοπιστωτικά μέσα, και η οποία, </a:t>
            </a:r>
          </a:p>
          <a:p>
            <a:r>
              <a:rPr lang="el-GR" sz="1800" b="1" dirty="0"/>
              <a:t> </a:t>
            </a:r>
            <a:r>
              <a:rPr lang="el-GR" sz="1800" b="1" dirty="0" smtClean="0"/>
              <a:t>(</a:t>
            </a:r>
            <a:r>
              <a:rPr lang="el-GR" sz="1800" b="1" dirty="0"/>
              <a:t>δ) </a:t>
            </a:r>
            <a:r>
              <a:rPr lang="el-GR" sz="1800" dirty="0"/>
              <a:t>εάν δημοσιοποιούνταν, θα μπορούσε να επιδράσει σημαντικά στην τιμή των χρηματοπιστωτικών μέσων που αφορά ή στην τιμή των συνδεομένων με αυτά παράγωγων χρηματοπιστωτικών </a:t>
            </a:r>
            <a:r>
              <a:rPr lang="el-GR" sz="1800" dirty="0" smtClean="0"/>
              <a:t>μέσων,  </a:t>
            </a:r>
            <a:r>
              <a:rPr lang="el-GR" sz="1800" dirty="0"/>
              <a:t>δηλαδή πρόκειται για πληροφορίες που ένας </a:t>
            </a:r>
            <a:r>
              <a:rPr lang="el-GR" sz="1800" dirty="0" smtClean="0"/>
              <a:t>συνετός επενδυτής θα </a:t>
            </a:r>
            <a:r>
              <a:rPr lang="el-GR" sz="1800" dirty="0"/>
              <a:t>αξιολογούσε, μεταξύ άλλων, κατά τη λήψη των επενδυτικών αποφάσεών του.</a:t>
            </a:r>
          </a:p>
          <a:p>
            <a:endParaRPr lang="el-GR" sz="1800" dirty="0" smtClean="0"/>
          </a:p>
          <a:p>
            <a:endParaRPr lang="el-GR" sz="1800" dirty="0"/>
          </a:p>
          <a:p>
            <a:endParaRPr lang="el-GR" sz="1800" dirty="0"/>
          </a:p>
          <a:p>
            <a:endParaRPr lang="el-GR" sz="1800" dirty="0"/>
          </a:p>
        </p:txBody>
      </p:sp>
    </p:spTree>
    <p:extLst>
      <p:ext uri="{BB962C8B-B14F-4D97-AF65-F5344CB8AC3E}">
        <p14:creationId xmlns:p14="http://schemas.microsoft.com/office/powerpoint/2010/main" val="40163127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9789" y="476902"/>
            <a:ext cx="8666520" cy="902970"/>
          </a:xfrm>
        </p:spPr>
        <p:txBody>
          <a:bodyPr>
            <a:normAutofit fontScale="90000"/>
          </a:bodyPr>
          <a:lstStyle/>
          <a:p>
            <a:r>
              <a:rPr lang="el-GR" b="1" dirty="0" smtClean="0">
                <a:solidFill>
                  <a:schemeClr val="accent1">
                    <a:lumMod val="75000"/>
                  </a:schemeClr>
                </a:solidFill>
              </a:rPr>
              <a:t>Ενδεικτικά γεγονότα ή </a:t>
            </a:r>
            <a:r>
              <a:rPr lang="el-GR" b="1" dirty="0">
                <a:solidFill>
                  <a:schemeClr val="accent1">
                    <a:lumMod val="75000"/>
                  </a:schemeClr>
                </a:solidFill>
              </a:rPr>
              <a:t>καταστάσεις τα οποία μπορούν να εκληφθούν ότι συνιστούν προνομιακές πληροφορίες, εφόσον πληρούνται οι προϋποθέσεις του ορισμού </a:t>
            </a:r>
            <a:r>
              <a:rPr lang="el-GR" b="1" dirty="0" smtClean="0">
                <a:solidFill>
                  <a:schemeClr val="accent1">
                    <a:lumMod val="75000"/>
                  </a:schemeClr>
                </a:solidFill>
              </a:rPr>
              <a:t>του άρθρου 7 του </a:t>
            </a:r>
            <a:r>
              <a:rPr lang="en-US" b="1" dirty="0" smtClean="0">
                <a:solidFill>
                  <a:schemeClr val="accent1">
                    <a:lumMod val="75000"/>
                  </a:schemeClr>
                </a:solidFill>
              </a:rPr>
              <a:t>MAR </a:t>
            </a:r>
            <a:r>
              <a:rPr lang="el-GR" b="1" dirty="0" smtClean="0">
                <a:solidFill>
                  <a:schemeClr val="accent1">
                    <a:lumMod val="75000"/>
                  </a:schemeClr>
                </a:solidFill>
              </a:rPr>
              <a:t>και του </a:t>
            </a:r>
            <a:r>
              <a:rPr lang="el-GR" b="1" dirty="0">
                <a:solidFill>
                  <a:schemeClr val="accent1">
                    <a:lumMod val="75000"/>
                  </a:schemeClr>
                </a:solidFill>
              </a:rPr>
              <a:t>άρθρου  27 παρ. 8 του ν. </a:t>
            </a:r>
            <a:r>
              <a:rPr lang="el-GR" b="1" dirty="0" smtClean="0">
                <a:solidFill>
                  <a:schemeClr val="accent1">
                    <a:lumMod val="75000"/>
                  </a:schemeClr>
                </a:solidFill>
              </a:rPr>
              <a:t>4443/2016</a:t>
            </a:r>
            <a:endParaRPr lang="el-GR" b="1" dirty="0">
              <a:solidFill>
                <a:schemeClr val="accent1">
                  <a:lumMod val="75000"/>
                </a:schemeClr>
              </a:solidFill>
            </a:endParaRPr>
          </a:p>
        </p:txBody>
      </p:sp>
      <p:sp>
        <p:nvSpPr>
          <p:cNvPr id="4" name="Text Placeholder 3"/>
          <p:cNvSpPr>
            <a:spLocks noGrp="1"/>
          </p:cNvSpPr>
          <p:nvPr>
            <p:ph type="body" sz="half" idx="2"/>
          </p:nvPr>
        </p:nvSpPr>
        <p:spPr>
          <a:xfrm>
            <a:off x="839789" y="1544128"/>
            <a:ext cx="8812212" cy="3997482"/>
          </a:xfrm>
        </p:spPr>
        <p:txBody>
          <a:bodyPr>
            <a:noAutofit/>
          </a:bodyPr>
          <a:lstStyle/>
          <a:p>
            <a:pPr marL="285750" indent="-285750" algn="just">
              <a:buFont typeface="Arial" panose="020B0604020202020204" pitchFamily="34" charset="0"/>
              <a:buChar char="•"/>
            </a:pPr>
            <a:r>
              <a:rPr lang="el-GR" sz="1800" dirty="0" smtClean="0"/>
              <a:t>σημαντική </a:t>
            </a:r>
            <a:r>
              <a:rPr lang="el-GR" sz="1800" dirty="0"/>
              <a:t>μεταβολή της επιχειρηματικής δραστηριότητας του εκδότη ή </a:t>
            </a:r>
            <a:r>
              <a:rPr lang="el-GR" sz="1800" dirty="0" smtClean="0"/>
              <a:t>εταιρείας που </a:t>
            </a:r>
            <a:r>
              <a:rPr lang="el-GR" sz="1800" dirty="0"/>
              <a:t>περιλαμβάνεται στις ενοποιημένες οικονομικές καταστάσεις του εκδότη,</a:t>
            </a:r>
          </a:p>
          <a:p>
            <a:pPr marL="285750" indent="-285750" algn="just">
              <a:buFont typeface="Arial" panose="020B0604020202020204" pitchFamily="34" charset="0"/>
              <a:buChar char="•"/>
            </a:pPr>
            <a:r>
              <a:rPr lang="el-GR" sz="1800" dirty="0" smtClean="0"/>
              <a:t>σύναψη </a:t>
            </a:r>
            <a:r>
              <a:rPr lang="el-GR" sz="1800" dirty="0"/>
              <a:t>ή λύση σημαντικών συνεργασιών ή επιχειρηματικών συμμαχιών </a:t>
            </a:r>
            <a:r>
              <a:rPr lang="el-GR" sz="1800" dirty="0" smtClean="0"/>
              <a:t>στην Ελλάδα </a:t>
            </a:r>
            <a:r>
              <a:rPr lang="el-GR" sz="1800" dirty="0"/>
              <a:t>ή το εξωτερικό, απόκτηση αδειών ευρεσιτεχνίας και πατέντων,</a:t>
            </a:r>
          </a:p>
          <a:p>
            <a:pPr marL="285750" indent="-285750" algn="just">
              <a:buFont typeface="Arial" panose="020B0604020202020204" pitchFamily="34" charset="0"/>
              <a:buChar char="•"/>
            </a:pPr>
            <a:r>
              <a:rPr lang="el-GR" sz="1800" dirty="0" smtClean="0"/>
              <a:t>δημόσια </a:t>
            </a:r>
            <a:r>
              <a:rPr lang="el-GR" sz="1800" dirty="0"/>
              <a:t>πρόταση αγοράς σύμφωνα με τις κείμενες διατάξεις,</a:t>
            </a:r>
          </a:p>
          <a:p>
            <a:pPr marL="285750" indent="-285750" algn="just">
              <a:buFont typeface="Arial" panose="020B0604020202020204" pitchFamily="34" charset="0"/>
              <a:buChar char="•"/>
            </a:pPr>
            <a:r>
              <a:rPr lang="el-GR" sz="1800" dirty="0" smtClean="0"/>
              <a:t>συμμετοχή </a:t>
            </a:r>
            <a:r>
              <a:rPr lang="el-GR" sz="1800" dirty="0"/>
              <a:t>σε διαδικασία συγχώνευσης, διάσπασης ή εξαγοράς, καθώς </a:t>
            </a:r>
            <a:r>
              <a:rPr lang="el-GR" sz="1800" dirty="0" smtClean="0"/>
              <a:t>και σημαντικής </a:t>
            </a:r>
            <a:r>
              <a:rPr lang="el-GR" sz="1800" dirty="0"/>
              <a:t>απόκτησης ή εκχώρησης </a:t>
            </a:r>
            <a:r>
              <a:rPr lang="el-GR" sz="1800" dirty="0" smtClean="0"/>
              <a:t>μετοχών (εξαιρουμένων </a:t>
            </a:r>
            <a:r>
              <a:rPr lang="el-GR" sz="1800" dirty="0"/>
              <a:t>των </a:t>
            </a:r>
            <a:r>
              <a:rPr lang="el-GR" sz="1800" dirty="0" smtClean="0"/>
              <a:t>εταιρικών μετασχηματισμών </a:t>
            </a:r>
            <a:r>
              <a:rPr lang="el-GR" sz="1800" dirty="0"/>
              <a:t>που αφορούν κατά 100% θυγατρικές </a:t>
            </a:r>
            <a:r>
              <a:rPr lang="el-GR" sz="1800" dirty="0" smtClean="0"/>
              <a:t>εταιρίες),</a:t>
            </a:r>
            <a:endParaRPr lang="el-GR" sz="1800" dirty="0"/>
          </a:p>
          <a:p>
            <a:pPr marL="285750" indent="-285750" algn="just">
              <a:buFont typeface="Arial" panose="020B0604020202020204" pitchFamily="34" charset="0"/>
              <a:buChar char="•"/>
            </a:pPr>
            <a:r>
              <a:rPr lang="el-GR" sz="1800" dirty="0" smtClean="0"/>
              <a:t>αλλαγή </a:t>
            </a:r>
            <a:r>
              <a:rPr lang="el-GR" sz="1800" dirty="0"/>
              <a:t>στη σύνθεση του Διοικητικού Συμβουλίου, αλλαγή των </a:t>
            </a:r>
            <a:r>
              <a:rPr lang="el-GR" sz="1800" dirty="0" smtClean="0"/>
              <a:t>γενικών διευθυντών</a:t>
            </a:r>
            <a:r>
              <a:rPr lang="el-GR" sz="1800" dirty="0"/>
              <a:t>, των ελεγκτών, του υπεύθυνου οικονομικών υπηρεσιών</a:t>
            </a:r>
            <a:r>
              <a:rPr lang="el-GR" sz="1800" dirty="0" smtClean="0"/>
              <a:t>,</a:t>
            </a:r>
          </a:p>
          <a:p>
            <a:pPr marL="285750" indent="-285750" algn="just">
              <a:buFont typeface="Arial" panose="020B0604020202020204" pitchFamily="34" charset="0"/>
              <a:buChar char="•"/>
            </a:pPr>
            <a:r>
              <a:rPr lang="el-GR" sz="1800" dirty="0" smtClean="0"/>
              <a:t>διανομή </a:t>
            </a:r>
            <a:r>
              <a:rPr lang="el-GR" sz="1800" dirty="0"/>
              <a:t>και καταβολή μερισμάτων, </a:t>
            </a:r>
            <a:endParaRPr lang="el-GR" sz="1800" dirty="0" smtClean="0"/>
          </a:p>
          <a:p>
            <a:pPr marL="285750" indent="-285750" algn="just">
              <a:buFont typeface="Arial" panose="020B0604020202020204" pitchFamily="34" charset="0"/>
              <a:buChar char="•"/>
            </a:pPr>
            <a:r>
              <a:rPr lang="el-GR" sz="1800" dirty="0" smtClean="0"/>
              <a:t>πράξεις </a:t>
            </a:r>
            <a:r>
              <a:rPr lang="el-GR" sz="1800" dirty="0"/>
              <a:t>έκδοσης νέων </a:t>
            </a:r>
            <a:r>
              <a:rPr lang="el-GR" sz="1800" dirty="0" smtClean="0"/>
              <a:t>χρηματοπιστωτικών μέσων </a:t>
            </a:r>
          </a:p>
          <a:p>
            <a:pPr marL="285750" indent="-285750" algn="just">
              <a:buFont typeface="Arial" panose="020B0604020202020204" pitchFamily="34" charset="0"/>
              <a:buChar char="•"/>
            </a:pPr>
            <a:r>
              <a:rPr lang="el-GR" sz="1800" dirty="0"/>
              <a:t>κ</a:t>
            </a:r>
            <a:r>
              <a:rPr lang="el-GR" sz="1800" dirty="0" smtClean="0"/>
              <a:t>.α.</a:t>
            </a:r>
          </a:p>
          <a:p>
            <a:pPr algn="just"/>
            <a:endParaRPr lang="el-GR" sz="1800" dirty="0" smtClean="0"/>
          </a:p>
          <a:p>
            <a:endParaRPr lang="el-GR" sz="1800" dirty="0"/>
          </a:p>
        </p:txBody>
      </p:sp>
    </p:spTree>
    <p:extLst>
      <p:ext uri="{BB962C8B-B14F-4D97-AF65-F5344CB8AC3E}">
        <p14:creationId xmlns:p14="http://schemas.microsoft.com/office/powerpoint/2010/main" val="5196387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9788" y="637823"/>
            <a:ext cx="8767056" cy="720090"/>
          </a:xfrm>
        </p:spPr>
        <p:txBody>
          <a:bodyPr>
            <a:noAutofit/>
          </a:bodyPr>
          <a:lstStyle/>
          <a:p>
            <a:r>
              <a:rPr lang="el-GR" sz="2400" b="1" dirty="0" smtClean="0">
                <a:solidFill>
                  <a:schemeClr val="accent1">
                    <a:lumMod val="75000"/>
                  </a:schemeClr>
                </a:solidFill>
              </a:rPr>
              <a:t>Δημοσιοποίηση (άρθρο 17 παρ.1 </a:t>
            </a:r>
            <a:r>
              <a:rPr lang="en-US" sz="2400" b="1" dirty="0" smtClean="0">
                <a:solidFill>
                  <a:schemeClr val="accent1">
                    <a:lumMod val="75000"/>
                  </a:schemeClr>
                </a:solidFill>
              </a:rPr>
              <a:t>MAR)</a:t>
            </a:r>
            <a:endParaRPr lang="el-GR" sz="2400" dirty="0"/>
          </a:p>
        </p:txBody>
      </p:sp>
      <p:sp>
        <p:nvSpPr>
          <p:cNvPr id="4" name="Text Placeholder 3"/>
          <p:cNvSpPr>
            <a:spLocks noGrp="1"/>
          </p:cNvSpPr>
          <p:nvPr>
            <p:ph type="body" sz="half" idx="2"/>
          </p:nvPr>
        </p:nvSpPr>
        <p:spPr>
          <a:xfrm>
            <a:off x="839788" y="1490132"/>
            <a:ext cx="9015412" cy="4807797"/>
          </a:xfrm>
        </p:spPr>
        <p:txBody>
          <a:bodyPr>
            <a:noAutofit/>
          </a:bodyPr>
          <a:lstStyle/>
          <a:p>
            <a:pPr algn="just"/>
            <a:r>
              <a:rPr lang="el-GR" sz="2000" dirty="0" smtClean="0"/>
              <a:t>Ο εκδότης εξασφαλίζει ότι η δημοσιοποίηση των προνομιακών πληροφοριών πραγματοποιείται με τρόπο που επιτρέπει την ταχεία πρόσβαση στις πληροφορίες και την πλήρη, ορθή και έγκαιρη αξιολόγηση των πληροφοριών από το κοινό και στο πλαίσιο του επίσημα καθορισμένου μηχανισμού.  </a:t>
            </a:r>
          </a:p>
          <a:p>
            <a:pPr algn="just"/>
            <a:r>
              <a:rPr lang="el-GR" sz="2000" dirty="0" smtClean="0"/>
              <a:t>Η δημοσιοποίηση αυτή γίνεται με τα μέσα που ορίζονται στο άρθρο 21 του ν.3556/2007</a:t>
            </a:r>
          </a:p>
          <a:p>
            <a:pPr marL="285750" indent="-285750" algn="just">
              <a:buFontTx/>
              <a:buChar char="-"/>
            </a:pPr>
            <a:r>
              <a:rPr lang="el-GR" sz="2000" dirty="0"/>
              <a:t>Ιστοσελίδα </a:t>
            </a:r>
            <a:r>
              <a:rPr lang="en-US" sz="2000" dirty="0" smtClean="0"/>
              <a:t>&amp; </a:t>
            </a:r>
            <a:r>
              <a:rPr lang="el-GR" sz="2000" dirty="0" smtClean="0"/>
              <a:t>Ημερήσιο </a:t>
            </a:r>
            <a:r>
              <a:rPr lang="el-GR" sz="2000" dirty="0"/>
              <a:t>Δελτίο Τιμών του </a:t>
            </a:r>
            <a:r>
              <a:rPr lang="el-GR" sz="2000" dirty="0" smtClean="0"/>
              <a:t>Χρηματιστηρίου Αθηνών</a:t>
            </a:r>
            <a:r>
              <a:rPr lang="en-US" sz="2000" dirty="0" smtClean="0"/>
              <a:t> (</a:t>
            </a:r>
            <a:r>
              <a:rPr lang="el-GR" sz="2000" dirty="0" smtClean="0"/>
              <a:t>Επίσημα καθορισμένος μηχανισμός)</a:t>
            </a:r>
          </a:p>
          <a:p>
            <a:pPr marL="285750" indent="-285750" algn="just">
              <a:buFontTx/>
              <a:buChar char="-"/>
            </a:pPr>
            <a:r>
              <a:rPr lang="el-GR" sz="2000" dirty="0" smtClean="0"/>
              <a:t>Ιστοσελίδα του Εκδότη</a:t>
            </a:r>
          </a:p>
        </p:txBody>
      </p:sp>
    </p:spTree>
    <p:extLst>
      <p:ext uri="{BB962C8B-B14F-4D97-AF65-F5344CB8AC3E}">
        <p14:creationId xmlns:p14="http://schemas.microsoft.com/office/powerpoint/2010/main" val="20937627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344" y="220134"/>
            <a:ext cx="10594830" cy="1600200"/>
          </a:xfrm>
        </p:spPr>
        <p:txBody>
          <a:bodyPr>
            <a:normAutofit/>
          </a:bodyPr>
          <a:lstStyle/>
          <a:p>
            <a:r>
              <a:rPr lang="el-GR" sz="2800" b="1" dirty="0" smtClean="0">
                <a:solidFill>
                  <a:schemeClr val="accent1">
                    <a:lumMod val="75000"/>
                  </a:schemeClr>
                </a:solidFill>
              </a:rPr>
              <a:t>Υποχρέωση </a:t>
            </a:r>
            <a:r>
              <a:rPr lang="el-GR" sz="2800" b="1" dirty="0">
                <a:solidFill>
                  <a:schemeClr val="accent1">
                    <a:lumMod val="75000"/>
                  </a:schemeClr>
                </a:solidFill>
              </a:rPr>
              <a:t>του εκδότη </a:t>
            </a:r>
            <a:r>
              <a:rPr lang="el-GR" sz="2800" b="1" dirty="0" smtClean="0">
                <a:solidFill>
                  <a:schemeClr val="accent1">
                    <a:lumMod val="75000"/>
                  </a:schemeClr>
                </a:solidFill>
              </a:rPr>
              <a:t>να επιβεβαιώσει ή να διαψεύσει ανεπιβεβαίωτες πληροφορίες</a:t>
            </a:r>
            <a:endParaRPr lang="el-GR" sz="2800" dirty="0"/>
          </a:p>
        </p:txBody>
      </p:sp>
      <p:sp>
        <p:nvSpPr>
          <p:cNvPr id="4" name="Text Placeholder 3"/>
          <p:cNvSpPr>
            <a:spLocks noGrp="1"/>
          </p:cNvSpPr>
          <p:nvPr>
            <p:ph type="body" sz="half" idx="2"/>
          </p:nvPr>
        </p:nvSpPr>
        <p:spPr>
          <a:xfrm>
            <a:off x="410514" y="1891937"/>
            <a:ext cx="9788189" cy="4117622"/>
          </a:xfrm>
        </p:spPr>
        <p:txBody>
          <a:bodyPr>
            <a:normAutofit fontScale="92500" lnSpcReduction="10000"/>
          </a:bodyPr>
          <a:lstStyle/>
          <a:p>
            <a:pPr lvl="0"/>
            <a:r>
              <a:rPr lang="el-GR" sz="2000" dirty="0" smtClean="0"/>
              <a:t>Σύμφωνα </a:t>
            </a:r>
            <a:r>
              <a:rPr lang="el-GR" sz="2000" dirty="0"/>
              <a:t>με το άρθρο 2 της </a:t>
            </a:r>
            <a:r>
              <a:rPr lang="el-GR" sz="2000" dirty="0" smtClean="0"/>
              <a:t>Απόφασης </a:t>
            </a:r>
            <a:r>
              <a:rPr lang="el-GR" sz="2000" b="1" dirty="0"/>
              <a:t>5/204/2000</a:t>
            </a:r>
            <a:r>
              <a:rPr lang="el-GR" sz="2000" dirty="0"/>
              <a:t> του Διοικητικού Συμβουλίου της Επιτροπής Κεφαλαιαγοράς, όπως ισχύει, </a:t>
            </a:r>
            <a:endParaRPr lang="el-GR" sz="2000" dirty="0" smtClean="0"/>
          </a:p>
          <a:p>
            <a:pPr lvl="0"/>
            <a:r>
              <a:rPr lang="el-GR" sz="2000" dirty="0" smtClean="0"/>
              <a:t>κάθε </a:t>
            </a:r>
            <a:r>
              <a:rPr lang="el-GR" sz="2000" dirty="0"/>
              <a:t>εταιρία, </a:t>
            </a:r>
            <a:endParaRPr lang="el-GR" sz="2000" dirty="0" smtClean="0"/>
          </a:p>
          <a:p>
            <a:pPr lvl="0"/>
            <a:r>
              <a:rPr lang="el-GR" sz="2000" dirty="0" smtClean="0"/>
              <a:t>σε </a:t>
            </a:r>
            <a:r>
              <a:rPr lang="el-GR" sz="2000" dirty="0"/>
              <a:t>περίπτωση δημοσιοποίησης από τρίτο ανεπιβεβαίωτων </a:t>
            </a:r>
            <a:r>
              <a:rPr lang="el-GR" sz="2000" dirty="0" smtClean="0"/>
              <a:t>πληροφοριών, </a:t>
            </a:r>
            <a:r>
              <a:rPr lang="el-GR" sz="2000" dirty="0"/>
              <a:t>οι οποίες θα μπορούσαν να επηρεάσουν αισθητά την </a:t>
            </a:r>
            <a:r>
              <a:rPr lang="el-GR" sz="2000" dirty="0" err="1"/>
              <a:t>τιµή</a:t>
            </a:r>
            <a:r>
              <a:rPr lang="el-GR" sz="2000" dirty="0"/>
              <a:t> των χρηματοπιστωτικών µ</a:t>
            </a:r>
            <a:r>
              <a:rPr lang="el-GR" sz="2000" dirty="0" err="1"/>
              <a:t>έσων</a:t>
            </a:r>
            <a:r>
              <a:rPr lang="el-GR" sz="2000" dirty="0"/>
              <a:t> ή την </a:t>
            </a:r>
            <a:r>
              <a:rPr lang="el-GR" sz="2000" dirty="0" err="1"/>
              <a:t>τιµή</a:t>
            </a:r>
            <a:r>
              <a:rPr lang="el-GR" sz="2000" dirty="0"/>
              <a:t> των συνδεδεμένων µε αυτά παράγωγων </a:t>
            </a:r>
            <a:r>
              <a:rPr lang="el-GR" sz="2000" dirty="0" smtClean="0"/>
              <a:t>µ</a:t>
            </a:r>
            <a:r>
              <a:rPr lang="el-GR" sz="2000" dirty="0" err="1" smtClean="0"/>
              <a:t>έσων</a:t>
            </a:r>
            <a:r>
              <a:rPr lang="el-GR" sz="2000" dirty="0" smtClean="0"/>
              <a:t>, </a:t>
            </a:r>
            <a:r>
              <a:rPr lang="el-GR" sz="2000" dirty="0"/>
              <a:t>οφείλει:</a:t>
            </a:r>
          </a:p>
          <a:p>
            <a:r>
              <a:rPr lang="el-GR" sz="2000" dirty="0"/>
              <a:t>(α) εφόσον οι πληροφορίες αυτές είναι </a:t>
            </a:r>
            <a:r>
              <a:rPr lang="el-GR" sz="2000" dirty="0" smtClean="0"/>
              <a:t>βάσιμες </a:t>
            </a:r>
            <a:r>
              <a:rPr lang="el-GR" sz="2000" dirty="0"/>
              <a:t>ή αληθείς να προβεί σε </a:t>
            </a:r>
            <a:r>
              <a:rPr lang="el-GR" sz="2000" dirty="0" smtClean="0"/>
              <a:t>άμεση </a:t>
            </a:r>
            <a:r>
              <a:rPr lang="el-GR" sz="2000" dirty="0"/>
              <a:t>επιβεβαίωση των πληροφοριών αυτών διευκρινίζοντας ταυτόχρονα και το στάδιο εξέλιξης στο οποίο βρίσκονται τα γεγονότα στα οποία αναφέρονται οι σχετικές πληροφορίες, </a:t>
            </a:r>
            <a:r>
              <a:rPr lang="el-GR" sz="2000" dirty="0" smtClean="0"/>
              <a:t>ή</a:t>
            </a:r>
          </a:p>
          <a:p>
            <a:r>
              <a:rPr lang="en-US" sz="2000" dirty="0" smtClean="0"/>
              <a:t>(</a:t>
            </a:r>
            <a:r>
              <a:rPr lang="el-GR" sz="2000" dirty="0"/>
              <a:t>β</a:t>
            </a:r>
            <a:r>
              <a:rPr lang="en-US" sz="2000" dirty="0" smtClean="0"/>
              <a:t>)</a:t>
            </a:r>
            <a:r>
              <a:rPr lang="el-GR" sz="2000" dirty="0"/>
              <a:t>  </a:t>
            </a:r>
            <a:r>
              <a:rPr lang="el-GR" sz="2000" dirty="0" smtClean="0"/>
              <a:t>εφόσον </a:t>
            </a:r>
            <a:r>
              <a:rPr lang="el-GR" sz="2000" dirty="0"/>
              <a:t>οι πληροφορίες είναι ανυπόστατες ή ψευδείς ή ανακριβείς, να προβεί σε </a:t>
            </a:r>
            <a:r>
              <a:rPr lang="el-GR" sz="2000" dirty="0" smtClean="0"/>
              <a:t>άμεση </a:t>
            </a:r>
            <a:r>
              <a:rPr lang="el-GR" sz="2000" dirty="0"/>
              <a:t>διάψευση ή στην </a:t>
            </a:r>
            <a:r>
              <a:rPr lang="el-GR" sz="2000" dirty="0" smtClean="0"/>
              <a:t>επισήμανση </a:t>
            </a:r>
            <a:r>
              <a:rPr lang="el-GR" sz="2000" dirty="0"/>
              <a:t>της ανακρίβειας τέτοιων πληροφοριών, αντιστοίχως</a:t>
            </a:r>
            <a:r>
              <a:rPr lang="el-GR" sz="2000" dirty="0" smtClean="0"/>
              <a:t>.</a:t>
            </a:r>
            <a:endParaRPr lang="el-GR" sz="2000" dirty="0"/>
          </a:p>
          <a:p>
            <a:endParaRPr lang="el-GR" sz="1800" i="1" dirty="0" smtClean="0"/>
          </a:p>
          <a:p>
            <a:endParaRPr lang="el-GR" sz="1800" dirty="0"/>
          </a:p>
        </p:txBody>
      </p:sp>
    </p:spTree>
    <p:extLst>
      <p:ext uri="{BB962C8B-B14F-4D97-AF65-F5344CB8AC3E}">
        <p14:creationId xmlns:p14="http://schemas.microsoft.com/office/powerpoint/2010/main" val="14186128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1850" y="909639"/>
            <a:ext cx="10515600" cy="1387792"/>
          </a:xfrm>
        </p:spPr>
        <p:txBody>
          <a:bodyPr>
            <a:normAutofit fontScale="90000"/>
          </a:bodyPr>
          <a:lstStyle/>
          <a:p>
            <a:r>
              <a:rPr lang="el-GR" sz="3600" b="1" dirty="0" smtClean="0">
                <a:solidFill>
                  <a:schemeClr val="accent1">
                    <a:lumMod val="75000"/>
                  </a:schemeClr>
                </a:solidFill>
              </a:rPr>
              <a:t>Υποχρεώσεις </a:t>
            </a:r>
            <a:r>
              <a:rPr lang="el-GR" sz="3600" b="1" dirty="0">
                <a:solidFill>
                  <a:schemeClr val="accent1">
                    <a:lumMod val="75000"/>
                  </a:schemeClr>
                </a:solidFill>
              </a:rPr>
              <a:t>γνωστοποιήσεων σημαντικών μεταβολών δικαιωμάτων ψήφου στο πλαίσιο των διατάξεων του ν.3556/2007 </a:t>
            </a:r>
          </a:p>
        </p:txBody>
      </p:sp>
      <p:sp>
        <p:nvSpPr>
          <p:cNvPr id="3" name="Text Placeholder 2"/>
          <p:cNvSpPr>
            <a:spLocks noGrp="1"/>
          </p:cNvSpPr>
          <p:nvPr>
            <p:ph type="body" idx="1"/>
          </p:nvPr>
        </p:nvSpPr>
        <p:spPr>
          <a:xfrm>
            <a:off x="831850" y="2434590"/>
            <a:ext cx="10515600" cy="3655061"/>
          </a:xfrm>
        </p:spPr>
        <p:txBody>
          <a:bodyPr>
            <a:normAutofit fontScale="92500" lnSpcReduction="10000"/>
          </a:bodyPr>
          <a:lstStyle/>
          <a:p>
            <a:pPr marL="285750" indent="-285750">
              <a:buFont typeface="Arial" panose="020B0604020202020204" pitchFamily="34" charset="0"/>
              <a:buChar char="•"/>
            </a:pPr>
            <a:r>
              <a:rPr lang="el-GR" dirty="0" smtClean="0"/>
              <a:t>Άμεση </a:t>
            </a:r>
            <a:r>
              <a:rPr lang="el-GR" dirty="0"/>
              <a:t>συμμετοχή του μετόχου στα δικαιώματα ψήφου του Εκδότη (άρθρο 9 του ν.3556/2007)</a:t>
            </a:r>
          </a:p>
          <a:p>
            <a:pPr marL="285750" indent="-285750">
              <a:buFont typeface="Arial" panose="020B0604020202020204" pitchFamily="34" charset="0"/>
              <a:buChar char="•"/>
            </a:pPr>
            <a:r>
              <a:rPr lang="el-GR" dirty="0"/>
              <a:t>Έμμεση συμμετοχή </a:t>
            </a:r>
            <a:r>
              <a:rPr lang="el-GR" dirty="0" smtClean="0"/>
              <a:t>στα </a:t>
            </a:r>
            <a:r>
              <a:rPr lang="el-GR" dirty="0"/>
              <a:t>δικαιώματα ψήφου του Εκδότη (άρθρο 10 του ν.3556/2007</a:t>
            </a:r>
            <a:r>
              <a:rPr lang="el-GR" dirty="0" smtClean="0"/>
              <a:t>)</a:t>
            </a:r>
          </a:p>
          <a:p>
            <a:pPr marL="285750" indent="-285750">
              <a:buFont typeface="Arial" panose="020B0604020202020204" pitchFamily="34" charset="0"/>
              <a:buChar char="•"/>
            </a:pPr>
            <a:r>
              <a:rPr lang="el-GR" dirty="0" smtClean="0"/>
              <a:t>Συμμετοχή μέσω χρηματοπιστωτικών μέσων του Εκδότη (άρθρο 11 του ν.3556/2007) &amp; Άθροιση (άρθρο 11</a:t>
            </a:r>
            <a:r>
              <a:rPr lang="el-GR" baseline="30000" dirty="0" smtClean="0"/>
              <a:t>α</a:t>
            </a:r>
            <a:r>
              <a:rPr lang="el-GR" dirty="0" smtClean="0"/>
              <a:t> του ν.3556/2007)</a:t>
            </a:r>
          </a:p>
          <a:p>
            <a:pPr marL="285750" indent="-285750">
              <a:buFont typeface="Arial" panose="020B0604020202020204" pitchFamily="34" charset="0"/>
              <a:buChar char="•"/>
            </a:pPr>
            <a:r>
              <a:rPr lang="el-GR" dirty="0" smtClean="0"/>
              <a:t>Υποχρέωση γνωστοποίησης από υπόχρεα πρόσωπα στην Εκδότρια Εταιρία (άρθρο 14) &amp; στην Επιτροπή Κεφαλαιαγοράς (άρθρο 19)</a:t>
            </a:r>
          </a:p>
          <a:p>
            <a:pPr marL="285750" indent="-285750">
              <a:buFont typeface="Arial" panose="020B0604020202020204" pitchFamily="34" charset="0"/>
              <a:buChar char="•"/>
            </a:pPr>
            <a:r>
              <a:rPr lang="el-GR" dirty="0" smtClean="0"/>
              <a:t>Υποχρέωση Εκδότριας Εταιρίας για ανακοίνωση (άρθρο 14)</a:t>
            </a:r>
          </a:p>
          <a:p>
            <a:pPr marL="285750" indent="-285750">
              <a:buFont typeface="Arial" panose="020B0604020202020204" pitchFamily="34" charset="0"/>
              <a:buChar char="•"/>
            </a:pPr>
            <a:r>
              <a:rPr lang="el-GR" dirty="0" smtClean="0"/>
              <a:t>Απόφαση ΔΣ της ΕΚ 1/434/2007</a:t>
            </a:r>
          </a:p>
          <a:p>
            <a:pPr marL="285750" indent="-285750">
              <a:buFont typeface="Arial" panose="020B0604020202020204" pitchFamily="34" charset="0"/>
              <a:buChar char="•"/>
            </a:pPr>
            <a:r>
              <a:rPr lang="el-GR" dirty="0" smtClean="0"/>
              <a:t>Εγκύκλιος 33 της Επιτροπής Κεφαλαιαγοράς</a:t>
            </a:r>
            <a:endParaRPr lang="el-GR" dirty="0"/>
          </a:p>
          <a:p>
            <a:pPr marL="285750" indent="-285750">
              <a:buFont typeface="Arial" panose="020B0604020202020204" pitchFamily="34" charset="0"/>
              <a:buChar char="•"/>
            </a:pPr>
            <a:endParaRPr lang="el-GR" dirty="0"/>
          </a:p>
        </p:txBody>
      </p:sp>
    </p:spTree>
    <p:extLst>
      <p:ext uri="{BB962C8B-B14F-4D97-AF65-F5344CB8AC3E}">
        <p14:creationId xmlns:p14="http://schemas.microsoft.com/office/powerpoint/2010/main" val="15574666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10594830" cy="1062990"/>
          </a:xfrm>
        </p:spPr>
        <p:txBody>
          <a:bodyPr>
            <a:normAutofit/>
          </a:bodyPr>
          <a:lstStyle/>
          <a:p>
            <a:r>
              <a:rPr lang="el-GR" sz="2800" b="1" dirty="0">
                <a:solidFill>
                  <a:schemeClr val="accent1">
                    <a:lumMod val="75000"/>
                  </a:schemeClr>
                </a:solidFill>
              </a:rPr>
              <a:t>Άμεση συμμετοχή του μετόχου στα δικαιώματα ψήφου του Εκδότη (άρθρο 9 του </a:t>
            </a:r>
            <a:r>
              <a:rPr lang="el-GR" sz="2800" b="1" dirty="0" smtClean="0">
                <a:solidFill>
                  <a:schemeClr val="accent1">
                    <a:lumMod val="75000"/>
                  </a:schemeClr>
                </a:solidFill>
              </a:rPr>
              <a:t>ν.3556/2007 παρ.1)</a:t>
            </a:r>
            <a:endParaRPr lang="el-GR" sz="2800" b="1" dirty="0">
              <a:solidFill>
                <a:schemeClr val="accent1">
                  <a:lumMod val="75000"/>
                </a:schemeClr>
              </a:solidFill>
            </a:endParaRPr>
          </a:p>
        </p:txBody>
      </p:sp>
      <p:sp>
        <p:nvSpPr>
          <p:cNvPr id="4" name="Text Placeholder 3"/>
          <p:cNvSpPr>
            <a:spLocks noGrp="1"/>
          </p:cNvSpPr>
          <p:nvPr>
            <p:ph type="body" sz="half" idx="2"/>
          </p:nvPr>
        </p:nvSpPr>
        <p:spPr>
          <a:xfrm>
            <a:off x="839788" y="1520190"/>
            <a:ext cx="9322130" cy="4706439"/>
          </a:xfrm>
        </p:spPr>
        <p:txBody>
          <a:bodyPr>
            <a:normAutofit fontScale="85000" lnSpcReduction="20000"/>
          </a:bodyPr>
          <a:lstStyle/>
          <a:p>
            <a:r>
              <a:rPr lang="el-GR" sz="2100" dirty="0">
                <a:solidFill>
                  <a:schemeClr val="tx1"/>
                </a:solidFill>
              </a:rPr>
              <a:t>Μέτοχος </a:t>
            </a:r>
          </a:p>
          <a:p>
            <a:r>
              <a:rPr lang="el-GR" sz="2100" dirty="0" smtClean="0">
                <a:solidFill>
                  <a:schemeClr val="tx1"/>
                </a:solidFill>
              </a:rPr>
              <a:t>ο </a:t>
            </a:r>
            <a:r>
              <a:rPr lang="el-GR" sz="2100" dirty="0">
                <a:solidFill>
                  <a:schemeClr val="tx1"/>
                </a:solidFill>
              </a:rPr>
              <a:t>οποίος αποκτά ή διαθέτει </a:t>
            </a:r>
          </a:p>
          <a:p>
            <a:r>
              <a:rPr lang="el-GR" sz="2100" dirty="0" smtClean="0">
                <a:solidFill>
                  <a:schemeClr val="tx1"/>
                </a:solidFill>
              </a:rPr>
              <a:t>μετοχές </a:t>
            </a:r>
            <a:r>
              <a:rPr lang="el-GR" sz="2100" dirty="0">
                <a:solidFill>
                  <a:schemeClr val="tx1"/>
                </a:solidFill>
              </a:rPr>
              <a:t>με δικαίωμα ψήφου που έχουν εισαχθεί προς διαπραγμάτευση σε οργανωμένη αγορά και </a:t>
            </a:r>
            <a:endParaRPr lang="el-GR" sz="2100" dirty="0" smtClean="0">
              <a:solidFill>
                <a:schemeClr val="tx1"/>
              </a:solidFill>
            </a:endParaRPr>
          </a:p>
          <a:p>
            <a:r>
              <a:rPr lang="el-GR" sz="2100" dirty="0" smtClean="0">
                <a:solidFill>
                  <a:schemeClr val="tx1"/>
                </a:solidFill>
              </a:rPr>
              <a:t>λόγω </a:t>
            </a:r>
            <a:r>
              <a:rPr lang="el-GR" sz="2100" dirty="0">
                <a:solidFill>
                  <a:schemeClr val="tx1"/>
                </a:solidFill>
              </a:rPr>
              <a:t>αυτής της απόκτησης ή διάθεσης, </a:t>
            </a:r>
            <a:endParaRPr lang="el-GR" sz="2100" dirty="0" smtClean="0">
              <a:solidFill>
                <a:schemeClr val="tx1"/>
              </a:solidFill>
            </a:endParaRPr>
          </a:p>
          <a:p>
            <a:r>
              <a:rPr lang="el-GR" sz="2100" dirty="0" smtClean="0">
                <a:solidFill>
                  <a:schemeClr val="tx1"/>
                </a:solidFill>
              </a:rPr>
              <a:t>το </a:t>
            </a:r>
            <a:r>
              <a:rPr lang="el-GR" sz="2100" dirty="0">
                <a:solidFill>
                  <a:schemeClr val="tx1"/>
                </a:solidFill>
              </a:rPr>
              <a:t>ποσοστό των δικαιωμάτων ψήφου που κατέχει, φθάνει, υπερβαίνει ή κατέρχεται  </a:t>
            </a:r>
            <a:r>
              <a:rPr lang="el-GR" sz="2100" dirty="0" smtClean="0">
                <a:solidFill>
                  <a:schemeClr val="tx1"/>
                </a:solidFill>
              </a:rPr>
              <a:t>των </a:t>
            </a:r>
            <a:r>
              <a:rPr lang="el-GR" sz="2100" dirty="0">
                <a:solidFill>
                  <a:schemeClr val="tx1"/>
                </a:solidFill>
              </a:rPr>
              <a:t>ορίων του 5%, 10%, 15%, 20%, 25%, 1/3, 50% και 2/3 </a:t>
            </a:r>
          </a:p>
          <a:p>
            <a:r>
              <a:rPr lang="el-GR" sz="2100" dirty="0" smtClean="0">
                <a:solidFill>
                  <a:schemeClr val="tx1"/>
                </a:solidFill>
              </a:rPr>
              <a:t>υποχρεούται </a:t>
            </a:r>
            <a:r>
              <a:rPr lang="el-GR" sz="2100" dirty="0">
                <a:solidFill>
                  <a:schemeClr val="tx1"/>
                </a:solidFill>
              </a:rPr>
              <a:t>να ενημερώσει τον εκδότη σχετικά με το ποσοστό των δικαιωμάτων ψήφου που κατέχει ως αποτέλεσμα αυτής της απόκτησης ή διάθεσης</a:t>
            </a:r>
            <a:r>
              <a:rPr lang="el-GR" sz="2100" dirty="0" smtClean="0">
                <a:solidFill>
                  <a:schemeClr val="tx1"/>
                </a:solidFill>
              </a:rPr>
              <a:t>.</a:t>
            </a:r>
          </a:p>
          <a:p>
            <a:pPr lvl="0"/>
            <a:endParaRPr lang="el-GR" sz="2400" b="1" dirty="0" smtClean="0">
              <a:solidFill>
                <a:schemeClr val="accent2">
                  <a:lumMod val="50000"/>
                </a:schemeClr>
              </a:solidFill>
            </a:endParaRPr>
          </a:p>
          <a:p>
            <a:pPr lvl="0"/>
            <a:r>
              <a:rPr lang="el-GR" sz="2100" dirty="0">
                <a:solidFill>
                  <a:schemeClr val="tx1"/>
                </a:solidFill>
              </a:rPr>
              <a:t>Μέτοχος, ο οποίος κατέχει ποσοστό δικαιωμάτων ψήφου </a:t>
            </a:r>
            <a:r>
              <a:rPr lang="el-GR" sz="2100" dirty="0">
                <a:solidFill>
                  <a:schemeClr val="accent2">
                    <a:lumMod val="75000"/>
                  </a:schemeClr>
                </a:solidFill>
              </a:rPr>
              <a:t>μεγαλύτερο από 10%, </a:t>
            </a:r>
            <a:r>
              <a:rPr lang="el-GR" sz="2100" dirty="0">
                <a:solidFill>
                  <a:schemeClr val="tx1"/>
                </a:solidFill>
              </a:rPr>
              <a:t>υποχρεούται να προβαίνει στην </a:t>
            </a:r>
            <a:r>
              <a:rPr lang="el-GR" sz="2100" dirty="0" smtClean="0">
                <a:solidFill>
                  <a:schemeClr val="tx1"/>
                </a:solidFill>
              </a:rPr>
              <a:t>ως άνω ενημέρωση </a:t>
            </a:r>
            <a:r>
              <a:rPr lang="el-GR" sz="2100" dirty="0">
                <a:solidFill>
                  <a:schemeClr val="tx1"/>
                </a:solidFill>
              </a:rPr>
              <a:t>και σε κάθε περίπτωση που επέρχεται </a:t>
            </a:r>
            <a:r>
              <a:rPr lang="el-GR" sz="2100" dirty="0">
                <a:solidFill>
                  <a:schemeClr val="accent2">
                    <a:lumMod val="75000"/>
                  </a:schemeClr>
                </a:solidFill>
              </a:rPr>
              <a:t>μεταβολή </a:t>
            </a:r>
            <a:r>
              <a:rPr lang="el-GR" sz="2100" dirty="0" smtClean="0">
                <a:solidFill>
                  <a:schemeClr val="accent2">
                    <a:lumMod val="75000"/>
                  </a:schemeClr>
                </a:solidFill>
              </a:rPr>
              <a:t>ίση ή </a:t>
            </a:r>
            <a:r>
              <a:rPr lang="el-GR" sz="2100" dirty="0">
                <a:solidFill>
                  <a:schemeClr val="accent2">
                    <a:lumMod val="75000"/>
                  </a:schemeClr>
                </a:solidFill>
              </a:rPr>
              <a:t>μεγαλύτερη από 3% του συνόλου των δικαιωμάτων ψήφου του εκδότη</a:t>
            </a:r>
            <a:r>
              <a:rPr lang="el-GR" sz="2100" dirty="0">
                <a:solidFill>
                  <a:schemeClr val="tx1"/>
                </a:solidFill>
              </a:rPr>
              <a:t>, ως αποτέλεσμα απόκτησης ή διάθεσης μετοχών </a:t>
            </a:r>
            <a:r>
              <a:rPr lang="el-GR" sz="2100" dirty="0" smtClean="0">
                <a:solidFill>
                  <a:schemeClr val="tx1"/>
                </a:solidFill>
              </a:rPr>
              <a:t>με δικαίωμα </a:t>
            </a:r>
            <a:r>
              <a:rPr lang="el-GR" sz="2100" dirty="0">
                <a:solidFill>
                  <a:schemeClr val="tx1"/>
                </a:solidFill>
              </a:rPr>
              <a:t>ψήφου ή εταιρικών </a:t>
            </a:r>
            <a:r>
              <a:rPr lang="el-GR" sz="2100" dirty="0" smtClean="0">
                <a:solidFill>
                  <a:schemeClr val="tx1"/>
                </a:solidFill>
              </a:rPr>
              <a:t>γεγονότων</a:t>
            </a:r>
            <a:r>
              <a:rPr lang="el-GR" sz="2100" dirty="0">
                <a:solidFill>
                  <a:schemeClr val="tx1"/>
                </a:solidFill>
              </a:rPr>
              <a:t>. Νέες μεταβολές </a:t>
            </a:r>
            <a:r>
              <a:rPr lang="el-GR" sz="2100" dirty="0" smtClean="0">
                <a:solidFill>
                  <a:schemeClr val="tx1"/>
                </a:solidFill>
              </a:rPr>
              <a:t>ύψους 3%, δημιουργούν νέες υποχρεώσεις ενημέρωσης.</a:t>
            </a:r>
            <a:endParaRPr lang="el-GR" sz="2100" dirty="0" smtClean="0">
              <a:solidFill>
                <a:schemeClr val="tx1"/>
              </a:solidFill>
            </a:endParaRPr>
          </a:p>
        </p:txBody>
      </p:sp>
    </p:spTree>
    <p:extLst>
      <p:ext uri="{BB962C8B-B14F-4D97-AF65-F5344CB8AC3E}">
        <p14:creationId xmlns:p14="http://schemas.microsoft.com/office/powerpoint/2010/main" val="2841141208"/>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2290</TotalTime>
  <Words>1961</Words>
  <Application>Microsoft Office PowerPoint</Application>
  <PresentationFormat>Widescreen</PresentationFormat>
  <Paragraphs>137</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Trebuchet MS</vt:lpstr>
      <vt:lpstr>Wingdings 3</vt:lpstr>
      <vt:lpstr>Facet</vt:lpstr>
      <vt:lpstr>Συμμόρφωση με τις υποχρεώσεις δημοσιοποίησης προνομιακών πληροφοριών από τους εκδότες, υποχρεώσεις γνωστοποίησης σημαντικών μεταβολών δικαιωμάτων ψήφου,  υποχρεώσεις που απορρέουν από τις διατάξεις περί δημοσίων προτάσεων</vt:lpstr>
      <vt:lpstr>  Υποχρέωση του εκδότη δημοσιοποίησης των προνομιακών πληροφοριών που τον αφορούν - Άρθρο 17 σε συνδυασμό με το άρθρο 7 του Κανονισμού ΕΕ 596/2014 (MARKET ABUSE REGULATION-MAR) - Εκτελεστικός Κανονισμός ΕΕ 1055/ 2016 (τεχνικά μέσα για την κατάλληλη δημοσιοποίηση των εμπιστευτικών πληροφοριών) - Ν 4443/2016  Υποχρέωση του εκδότη επιβεβαίωσης ή διάψευσης ανεπιβεβαίωτων πληροφοριών - Απόφαση ΔΣ της Επιτροπής Κεφαλαιαγοράς 5/204/2000 </vt:lpstr>
      <vt:lpstr>Υποχρέωση του εκδότη δημοσιοποίησης προνομιακών πληροφοριών που τον αφορούν, στο πλαίσιο των διατάξεων του άρθρου 17 παρ.1 του MAR (Κανονισμός ΕΕ 596/2014)</vt:lpstr>
      <vt:lpstr>Προνομιακές Πληροφορίες</vt:lpstr>
      <vt:lpstr>Ενδεικτικά γεγονότα ή καταστάσεις τα οποία μπορούν να εκληφθούν ότι συνιστούν προνομιακές πληροφορίες, εφόσον πληρούνται οι προϋποθέσεις του ορισμού του άρθρου 7 του MAR και του άρθρου  27 παρ. 8 του ν. 4443/2016</vt:lpstr>
      <vt:lpstr>Δημοσιοποίηση (άρθρο 17 παρ.1 MAR)</vt:lpstr>
      <vt:lpstr>Υποχρέωση του εκδότη να επιβεβαιώσει ή να διαψεύσει ανεπιβεβαίωτες πληροφορίες</vt:lpstr>
      <vt:lpstr>Υποχρεώσεις γνωστοποιήσεων σημαντικών μεταβολών δικαιωμάτων ψήφου στο πλαίσιο των διατάξεων του ν.3556/2007 </vt:lpstr>
      <vt:lpstr>Άμεση συμμετοχή του μετόχου στα δικαιώματα ψήφου του Εκδότη (άρθρο 9 του ν.3556/2007 παρ.1)</vt:lpstr>
      <vt:lpstr>Έμμεση συμμετοχή στα δικαιώματα ψήφου του Εκδότη (άρθρο 10 του ν.3556/2007)</vt:lpstr>
      <vt:lpstr>Χρηματοπιστωτικά μέσα (άρθρο 11 του ν.3556/2007)</vt:lpstr>
      <vt:lpstr>Άθροιση (άρθρο 11α του ν.3556/2007)</vt:lpstr>
      <vt:lpstr>Γνωστοποιήσεις σημαντικών μεταβολών  δικαιωμάτων ψήφου του ν.3556/2007</vt:lpstr>
      <vt:lpstr>Υποχρεώσεις που απορρέουν από το νομοθετικό πλαίσιο περί δημοσίων προτάσεων</vt:lpstr>
      <vt:lpstr>Δημόσια Πρόταση &amp; Είδη Δημοσίων Προτάσεων</vt:lpstr>
      <vt:lpstr>Προαιρετική δημόσια πρόταση (άρθρο 6 του ν.3461/2006)</vt:lpstr>
      <vt:lpstr>Υποχρεωτική δημόσια πρόταση (άρθρο 7 του ν.3461/2006)</vt:lpstr>
      <vt:lpstr>Υποχρεωτική δημόσια πρόταση (άρθρο 7 του ν.3461/2006)</vt:lpstr>
      <vt:lpstr>Κύρια στάδια μιας Δημόσιας Πρότασης</vt:lpstr>
      <vt:lpstr>Ευχαριστώ πολύ!</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Συμμόρφωση με τις: - υποχρεώσεις δημοσιοποίησης προνομιακών πληροφοριών από τους εκδότες,  - υποχρεώσεις γνωστοποίησης σημαντικών μεταβολών δικαιωμάτων ψήφου, - υποχρεώσεις περί δημοσίων προτάσεων</dc:title>
  <dc:creator>Gliata Eleni</dc:creator>
  <cp:lastModifiedBy>Ek-Rem-ge</cp:lastModifiedBy>
  <cp:revision>108</cp:revision>
  <dcterms:created xsi:type="dcterms:W3CDTF">2021-11-17T14:59:41Z</dcterms:created>
  <dcterms:modified xsi:type="dcterms:W3CDTF">2021-11-19T11:31:28Z</dcterms:modified>
</cp:coreProperties>
</file>