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6" r:id="rId3"/>
    <p:sldId id="347" r:id="rId4"/>
    <p:sldId id="349" r:id="rId5"/>
    <p:sldId id="350" r:id="rId6"/>
    <p:sldId id="351" r:id="rId7"/>
    <p:sldId id="358" r:id="rId8"/>
    <p:sldId id="283" r:id="rId9"/>
    <p:sldId id="259" r:id="rId10"/>
    <p:sldId id="260" r:id="rId11"/>
    <p:sldId id="304" r:id="rId12"/>
    <p:sldId id="303" r:id="rId13"/>
    <p:sldId id="305" r:id="rId14"/>
    <p:sldId id="356" r:id="rId15"/>
    <p:sldId id="355" r:id="rId16"/>
    <p:sldId id="357" r:id="rId17"/>
    <p:sldId id="359" r:id="rId18"/>
    <p:sldId id="360" r:id="rId19"/>
    <p:sldId id="361" r:id="rId20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060" autoAdjust="0"/>
  </p:normalViewPr>
  <p:slideViewPr>
    <p:cSldViewPr snapToGrid="0">
      <p:cViewPr varScale="1">
        <p:scale>
          <a:sx n="75" d="100"/>
          <a:sy n="75" d="100"/>
        </p:scale>
        <p:origin x="90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13160-DC43-4096-9530-5D9300FF699A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975B2-B8CE-4661-B44B-2821E8D69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06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F188A-842B-4B5A-B61F-D81397BCC86E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6BD67-70BC-420C-9707-D809703D53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4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71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sz="1200" u="heavy" kern="1200" baseline="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97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06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97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17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6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82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912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76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5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00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7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dirty="0" smtClean="0">
                <a:solidFill>
                  <a:schemeClr val="bg1"/>
                </a:solidFill>
              </a:rPr>
              <a:t>Σε περίπτωση κλάσματος, το ποσοστό αυτό στρογγυλοποιείται στο προηγούμενο </a:t>
            </a:r>
            <a:r>
              <a:rPr lang="en-US" dirty="0" smtClean="0">
                <a:solidFill>
                  <a:schemeClr val="bg1"/>
                </a:solidFill>
              </a:rPr>
              <a:t>α</a:t>
            </a:r>
            <a:r>
              <a:rPr lang="en-US" dirty="0" err="1" smtClean="0">
                <a:solidFill>
                  <a:schemeClr val="bg1"/>
                </a:solidFill>
              </a:rPr>
              <a:t>κέρ</a:t>
            </a:r>
            <a:r>
              <a:rPr lang="en-US" dirty="0" smtClean="0">
                <a:solidFill>
                  <a:schemeClr val="bg1"/>
                </a:solidFill>
              </a:rPr>
              <a:t>αιο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3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Γ.Σ.</a:t>
            </a:r>
            <a:r>
              <a:rPr lang="el-G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ορίζουν εκτελεστικά / μη εκτελεστικά μέλη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80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Γ.Σ.</a:t>
            </a:r>
            <a:r>
              <a:rPr lang="el-G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ορίζουν εκτελεστικά / μη εκτελεστικά μέλη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Αν προκύψει </a:t>
            </a:r>
            <a:r>
              <a:rPr lang="el-GR" dirty="0" smtClean="0">
                <a:solidFill>
                  <a:schemeClr val="bg1"/>
                </a:solidFill>
              </a:rPr>
              <a:t>κλάσμα </a:t>
            </a:r>
            <a:r>
              <a:rPr lang="el-GR" dirty="0" smtClean="0">
                <a:solidFill>
                  <a:schemeClr val="bg1"/>
                </a:solidFill>
              </a:rPr>
              <a:t>για τα ανεξάρτητα, στρογγυλοποιείται στον αμέσως εγγύτερο ακέραιο αριθμό.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Σε περίπτωση που κατά τον έλεγχο της πλήρωσης των προϋποθέσεων της παρ. 1 ή σε περίπτωση που οποιαδήποτε στιγμή διαπιστωθεί ότι οι προϋποθέσεις έπαψαν να συντρέχουν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στο πρόσωπο ανεξάρτητου μη εκτελεστικού μέλους, το Διοικητικό Συμβούλιο προβαίνει στις δέουσες ενέργειες αντικατάστασής του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  <a:endParaRPr lang="el-GR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91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Οι αρμοδιότητες της επιτροπής αποδοχών και της επιτροπής υποψηφιοτήτων είναι δυνατόν να ανατεθούν σε μία επιτροπή.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9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2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Ο όρος «Επικεφαλής Εσωτερικού Ελέγχου» (</a:t>
            </a:r>
            <a:r>
              <a:rPr lang="el-GR" dirty="0" err="1" smtClean="0">
                <a:solidFill>
                  <a:schemeClr val="bg1"/>
                </a:solidFill>
              </a:rPr>
              <a:t>Chief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err="1" smtClean="0">
                <a:solidFill>
                  <a:schemeClr val="bg1"/>
                </a:solidFill>
              </a:rPr>
              <a:t>Audit</a:t>
            </a:r>
            <a:r>
              <a:rPr lang="el-GR" dirty="0" smtClean="0">
                <a:solidFill>
                  <a:schemeClr val="bg1"/>
                </a:solidFill>
              </a:rPr>
              <a:t> Executive) περιγράφει τον ρόλο ενός ατόμου, σε ανώτερη θέση, </a:t>
            </a:r>
            <a:r>
              <a:rPr lang="el-GR" b="1" dirty="0" smtClean="0">
                <a:solidFill>
                  <a:schemeClr val="bg1"/>
                </a:solidFill>
              </a:rPr>
              <a:t>υπεύθυνου για την αποτελεσματική λειτουργία του εσωτερικού ελέγχου</a:t>
            </a:r>
            <a:r>
              <a:rPr lang="el-GR" dirty="0" smtClean="0">
                <a:solidFill>
                  <a:schemeClr val="bg1"/>
                </a:solidFill>
              </a:rPr>
              <a:t> σύμφωνα με τον Κανονισμό Εσωτερικού Ελέγχου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5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6BD67-70BC-420C-9707-D809703D53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40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8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3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1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9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2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9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8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28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2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53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BC5E286-C186-4BDE-A0F4-F7190A665CA4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24AAC0C-590D-4EF0-B415-0D162C44F3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cmc.gr/vdrv/elib/a37619d6d-4a66-4f54-99e6-4569415ab10f-246227520-0" TargetMode="External"/><Relationship Id="rId13" Type="http://schemas.openxmlformats.org/officeDocument/2006/relationships/hyperlink" Target="http://www.hcmc.gr/vdrv/elib/a9b9f7c59-72fc-4b34-b365-1f9c22fa00db-695604395-0" TargetMode="External"/><Relationship Id="rId3" Type="http://schemas.openxmlformats.org/officeDocument/2006/relationships/notesSlide" Target="../notesSlides/notesSlide18.xml"/><Relationship Id="rId7" Type="http://schemas.openxmlformats.org/officeDocument/2006/relationships/hyperlink" Target="http://www.hcmc.gr/vdrv/elib/afbfa94a9-def2-48ba-9f29-f0ade6c09c42-695604395-0" TargetMode="External"/><Relationship Id="rId12" Type="http://schemas.openxmlformats.org/officeDocument/2006/relationships/hyperlink" Target="http://www.hcmc.gr/aweb/portalfiles/%CE%95%CE%9A_1508_17072020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hyperlink" Target="http://www.hcmc.gr/vdrv/elib/af0a9d459-883b-4492-a6f7-ebced418f4c5-246227520-0" TargetMode="External"/><Relationship Id="rId11" Type="http://schemas.openxmlformats.org/officeDocument/2006/relationships/hyperlink" Target="http://www.hcmc.gr/aweb/portalfiles/%CE%94%CE%A3%20890_1%CE%92_18.9.2020%20%CE%95%CE%93%CE%9A%CE%A5%CE%9A%CE%9B%CE%99%CE%9F%CE%A3%2060_%CE%9A%CE%91%CE%A4%CE%95%CE%A5%CE%98%CE%A5%CE%9D%CE%A4%CE%97%CE%A1%CE%99%CE%95%CE%A3_%CE%A0%CE%9F%CE%9B%CE%99%CE%A4%CE%99%CE%9A%CE%97%20%CE%9A%CE%91%CE%A4%CE%91%CE%9B%CE%9B%CE%97%CE%9B%CE%9F%CE%A4%CE%97%CE%A4%CE%91%CE%A3_%CE%BD%204706.pdf" TargetMode="External"/><Relationship Id="rId5" Type="http://schemas.openxmlformats.org/officeDocument/2006/relationships/hyperlink" Target="http://www.hcmc.gr/vdrv/elib/ae9dcd9c4-abe1-4773-86ee-0e5dffc51c54-695604395-0" TargetMode="External"/><Relationship Id="rId10" Type="http://schemas.openxmlformats.org/officeDocument/2006/relationships/hyperlink" Target="http://www.hcmc.gr/vdrv/elib/af19db884-939c-4ea4-9966-067d60fc00a9-246227520-0" TargetMode="External"/><Relationship Id="rId4" Type="http://schemas.openxmlformats.org/officeDocument/2006/relationships/hyperlink" Target="http://www.hcmc.gr/vdrv/elib/a9a50a6ee-d14f-4b82-877b-25df4616a0d8-246227520-0" TargetMode="External"/><Relationship Id="rId9" Type="http://schemas.openxmlformats.org/officeDocument/2006/relationships/hyperlink" Target="http://www.hcmc.gr/vdrv/elib/a6d637e41-afcb-4c61-8b21-6b43b586f4e2-246227520-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512" y="214457"/>
            <a:ext cx="10782300" cy="3352800"/>
          </a:xfrm>
        </p:spPr>
        <p:txBody>
          <a:bodyPr/>
          <a:lstStyle/>
          <a:p>
            <a:pPr algn="ctr"/>
            <a:r>
              <a:rPr lang="en-US" sz="5400" dirty="0" err="1"/>
              <a:t>Το</a:t>
            </a:r>
            <a:r>
              <a:rPr lang="en-US" sz="5400" dirty="0"/>
              <a:t> </a:t>
            </a:r>
            <a:r>
              <a:rPr lang="en-US" sz="5400" dirty="0" err="1"/>
              <a:t>νέο</a:t>
            </a:r>
            <a:r>
              <a:rPr lang="en-US" sz="5400" dirty="0"/>
              <a:t> </a:t>
            </a:r>
            <a:r>
              <a:rPr lang="en-US" sz="5400" dirty="0" err="1"/>
              <a:t>θεσμικό</a:t>
            </a:r>
            <a:r>
              <a:rPr lang="en-US" sz="5400" dirty="0"/>
              <a:t> πλα</a:t>
            </a:r>
            <a:r>
              <a:rPr lang="en-US" sz="5400" dirty="0" err="1"/>
              <a:t>ίσιο</a:t>
            </a:r>
            <a:r>
              <a:rPr lang="en-US" sz="5400" dirty="0"/>
              <a:t> </a:t>
            </a:r>
            <a:r>
              <a:rPr lang="en-US" sz="5400" dirty="0" err="1"/>
              <a:t>της</a:t>
            </a:r>
            <a:r>
              <a:rPr lang="en-US" sz="5400" dirty="0"/>
              <a:t> </a:t>
            </a:r>
            <a:r>
              <a:rPr lang="en-US" sz="5400" dirty="0" err="1"/>
              <a:t>Ετ</a:t>
            </a:r>
            <a:r>
              <a:rPr lang="en-US" sz="5400" dirty="0"/>
              <a:t>αιρικής Διακυβέρνησης και η εφαρμογή του από τις εισηγμένες στο Χ.Α. </a:t>
            </a:r>
            <a:r>
              <a:rPr lang="en-US" sz="5400" dirty="0" err="1"/>
              <a:t>ετ</a:t>
            </a:r>
            <a:r>
              <a:rPr lang="en-US" sz="5400" dirty="0"/>
              <a:t>αιρίες </a:t>
            </a:r>
            <a:r>
              <a:rPr lang="en-GB" sz="6000" dirty="0" smtClean="0"/>
              <a:t/>
            </a:r>
            <a:br>
              <a:rPr lang="en-GB" sz="60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5194852"/>
            <a:ext cx="9228201" cy="657944"/>
          </a:xfrm>
        </p:spPr>
        <p:txBody>
          <a:bodyPr/>
          <a:lstStyle/>
          <a:p>
            <a:r>
              <a:rPr lang="el-GR" dirty="0" smtClean="0"/>
              <a:t>Αριστομένης Γιαννόπουλος, </a:t>
            </a:r>
            <a:r>
              <a:rPr lang="en-US" dirty="0"/>
              <a:t>FCCA, CIA, CGAP</a:t>
            </a:r>
          </a:p>
        </p:txBody>
      </p:sp>
    </p:spTree>
    <p:extLst>
      <p:ext uri="{BB962C8B-B14F-4D97-AF65-F5344CB8AC3E}">
        <p14:creationId xmlns:p14="http://schemas.microsoft.com/office/powerpoint/2010/main" val="1325500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Ν. 4706/2020 – Εσωτερικός Έλεγχος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731012"/>
            <a:ext cx="10753725" cy="4434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1. Η ΜΕΕ διαθέτει </a:t>
            </a:r>
            <a:r>
              <a:rPr lang="el-GR" dirty="0">
                <a:solidFill>
                  <a:schemeClr val="bg1"/>
                </a:solidFill>
              </a:rPr>
              <a:t>και εφαρμόζει </a:t>
            </a:r>
            <a:r>
              <a:rPr lang="el-GR" b="1" dirty="0">
                <a:solidFill>
                  <a:schemeClr val="bg1"/>
                </a:solidFill>
              </a:rPr>
              <a:t>Ε</a:t>
            </a:r>
            <a:r>
              <a:rPr lang="el-GR" b="1" dirty="0" smtClean="0">
                <a:solidFill>
                  <a:schemeClr val="bg1"/>
                </a:solidFill>
              </a:rPr>
              <a:t>σωτερικό </a:t>
            </a:r>
            <a:r>
              <a:rPr lang="el-GR" b="1" dirty="0">
                <a:solidFill>
                  <a:schemeClr val="bg1"/>
                </a:solidFill>
              </a:rPr>
              <a:t>Κ</a:t>
            </a:r>
            <a:r>
              <a:rPr lang="el-GR" b="1" dirty="0" smtClean="0">
                <a:solidFill>
                  <a:schemeClr val="bg1"/>
                </a:solidFill>
              </a:rPr>
              <a:t>ανονισμό </a:t>
            </a:r>
            <a:r>
              <a:rPr lang="el-GR" b="1" dirty="0">
                <a:solidFill>
                  <a:schemeClr val="bg1"/>
                </a:solidFill>
              </a:rPr>
              <a:t>Λ</a:t>
            </a:r>
            <a:r>
              <a:rPr lang="el-GR" b="1" dirty="0" smtClean="0">
                <a:solidFill>
                  <a:schemeClr val="bg1"/>
                </a:solidFill>
              </a:rPr>
              <a:t>ειτουργίας</a:t>
            </a:r>
            <a:r>
              <a:rPr lang="el-GR" dirty="0">
                <a:solidFill>
                  <a:schemeClr val="bg1"/>
                </a:solidFill>
              </a:rPr>
              <a:t>, ο οποίος εγκρίνεται από το </a:t>
            </a:r>
            <a:r>
              <a:rPr lang="el-GR" dirty="0" smtClean="0">
                <a:solidFill>
                  <a:schemeClr val="bg1"/>
                </a:solidFill>
              </a:rPr>
              <a:t>Δ.Σ., </a:t>
            </a:r>
            <a:r>
              <a:rPr lang="el-GR" dirty="0">
                <a:solidFill>
                  <a:schemeClr val="bg1"/>
                </a:solidFill>
              </a:rPr>
              <a:t>έπειτα από </a:t>
            </a:r>
            <a:r>
              <a:rPr lang="el-GR" b="1" dirty="0">
                <a:solidFill>
                  <a:schemeClr val="bg1"/>
                </a:solidFill>
              </a:rPr>
              <a:t>πρόταση της </a:t>
            </a:r>
            <a:r>
              <a:rPr lang="el-GR" b="1" dirty="0" smtClean="0">
                <a:solidFill>
                  <a:schemeClr val="bg1"/>
                </a:solidFill>
              </a:rPr>
              <a:t>Επιτροπής Ελέγχου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2. Η ΜΕΕ έχει </a:t>
            </a:r>
            <a:r>
              <a:rPr lang="el-GR" b="1" dirty="0">
                <a:solidFill>
                  <a:schemeClr val="bg1"/>
                </a:solidFill>
              </a:rPr>
              <a:t>επαρκή στελέχωση </a:t>
            </a:r>
            <a:endParaRPr lang="el-GR" b="1" dirty="0" smtClean="0">
              <a:solidFill>
                <a:schemeClr val="bg1"/>
              </a:solidFill>
            </a:endParaRPr>
          </a:p>
          <a:p>
            <a:pPr marL="290513" indent="-29051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3. </a:t>
            </a:r>
            <a:r>
              <a:rPr lang="el-GR" dirty="0">
                <a:solidFill>
                  <a:schemeClr val="bg1"/>
                </a:solidFill>
              </a:rPr>
              <a:t>Η ΜΕΕ </a:t>
            </a:r>
            <a:r>
              <a:rPr lang="el-GR" b="1" dirty="0">
                <a:solidFill>
                  <a:schemeClr val="bg1"/>
                </a:solidFill>
              </a:rPr>
              <a:t>συντάσσει εκθέσεις </a:t>
            </a:r>
            <a:r>
              <a:rPr lang="el-GR" dirty="0">
                <a:solidFill>
                  <a:schemeClr val="bg1"/>
                </a:solidFill>
              </a:rPr>
              <a:t>προς τις ελεγχόμενες μονάδες </a:t>
            </a:r>
            <a:r>
              <a:rPr lang="el-GR" dirty="0" smtClean="0">
                <a:solidFill>
                  <a:schemeClr val="bg1"/>
                </a:solidFill>
              </a:rPr>
              <a:t>με τα </a:t>
            </a:r>
            <a:r>
              <a:rPr lang="el-GR" dirty="0">
                <a:solidFill>
                  <a:schemeClr val="bg1"/>
                </a:solidFill>
              </a:rPr>
              <a:t>ευρήματα του </a:t>
            </a:r>
            <a:r>
              <a:rPr lang="el-GR" dirty="0" smtClean="0">
                <a:solidFill>
                  <a:schemeClr val="bg1"/>
                </a:solidFill>
              </a:rPr>
              <a:t>ελέγχου -  </a:t>
            </a:r>
            <a:r>
              <a:rPr lang="el-GR" dirty="0">
                <a:solidFill>
                  <a:schemeClr val="bg1"/>
                </a:solidFill>
              </a:rPr>
              <a:t>τους κινδύνους που απορρέουν από αυτά </a:t>
            </a:r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dirty="0">
                <a:solidFill>
                  <a:schemeClr val="bg1"/>
                </a:solidFill>
              </a:rPr>
              <a:t>τις προτάσεις </a:t>
            </a:r>
            <a:r>
              <a:rPr lang="el-GR" dirty="0" smtClean="0">
                <a:solidFill>
                  <a:schemeClr val="bg1"/>
                </a:solidFill>
              </a:rPr>
              <a:t>βελτίωσης</a:t>
            </a:r>
          </a:p>
          <a:p>
            <a:pPr marL="290513" indent="-29051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4. </a:t>
            </a:r>
            <a:r>
              <a:rPr lang="el-GR" dirty="0">
                <a:solidFill>
                  <a:schemeClr val="bg1"/>
                </a:solidFill>
              </a:rPr>
              <a:t>Οι εκθέσεις υποβάλλονται </a:t>
            </a:r>
            <a:r>
              <a:rPr lang="el-GR" b="1" dirty="0">
                <a:solidFill>
                  <a:schemeClr val="bg1"/>
                </a:solidFill>
              </a:rPr>
              <a:t>ανά τρίμηνο στην Επιτροπή Ελέγχου</a:t>
            </a:r>
            <a:r>
              <a:rPr lang="el-GR" dirty="0">
                <a:solidFill>
                  <a:schemeClr val="bg1"/>
                </a:solidFill>
              </a:rPr>
              <a:t> </a:t>
            </a:r>
          </a:p>
          <a:p>
            <a:pPr marL="290513" indent="-29051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5. </a:t>
            </a:r>
            <a:r>
              <a:rPr lang="el-GR" dirty="0">
                <a:solidFill>
                  <a:schemeClr val="bg1"/>
                </a:solidFill>
              </a:rPr>
              <a:t>Η ΜΕΕ υποβάλλει κάθε 3 τουλάχιστον μήνες στην </a:t>
            </a:r>
            <a:r>
              <a:rPr lang="el-GR" b="1" dirty="0">
                <a:solidFill>
                  <a:schemeClr val="bg1"/>
                </a:solidFill>
              </a:rPr>
              <a:t>Επιτροπή Ελέγχου αναφορές</a:t>
            </a:r>
            <a:r>
              <a:rPr lang="el-GR" dirty="0">
                <a:solidFill>
                  <a:schemeClr val="bg1"/>
                </a:solidFill>
              </a:rPr>
              <a:t>, στις οποίες περιλαμβάνονται τα </a:t>
            </a:r>
            <a:r>
              <a:rPr lang="el-GR" b="1" dirty="0">
                <a:solidFill>
                  <a:schemeClr val="bg1"/>
                </a:solidFill>
              </a:rPr>
              <a:t>σημαντικότερα θέματα και οι προτάσεις της </a:t>
            </a:r>
          </a:p>
          <a:p>
            <a:pPr marL="290513" indent="-29051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6. </a:t>
            </a:r>
            <a:r>
              <a:rPr lang="el-GR" dirty="0">
                <a:solidFill>
                  <a:schemeClr val="bg1"/>
                </a:solidFill>
              </a:rPr>
              <a:t>Η Επιτροπή Ελέγχου </a:t>
            </a:r>
            <a:r>
              <a:rPr lang="el-GR" b="1" dirty="0">
                <a:solidFill>
                  <a:schemeClr val="bg1"/>
                </a:solidFill>
              </a:rPr>
              <a:t>υποβάλλει στο ΔΣ </a:t>
            </a:r>
            <a:r>
              <a:rPr lang="el-GR" dirty="0">
                <a:solidFill>
                  <a:schemeClr val="bg1"/>
                </a:solidFill>
              </a:rPr>
              <a:t>τις αναφορές μαζί με τις παρατηρήσεις </a:t>
            </a:r>
            <a:r>
              <a:rPr lang="el-GR" dirty="0" smtClean="0">
                <a:solidFill>
                  <a:schemeClr val="bg1"/>
                </a:solidFill>
              </a:rPr>
              <a:t>της</a:t>
            </a:r>
          </a:p>
          <a:p>
            <a:pPr marL="290513" indent="-29051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7. </a:t>
            </a:r>
            <a:r>
              <a:rPr lang="el-GR" dirty="0">
                <a:solidFill>
                  <a:schemeClr val="bg1"/>
                </a:solidFill>
              </a:rPr>
              <a:t>Ο επικεφαλής της ΜΕΕ παρίσταται στις </a:t>
            </a:r>
            <a:r>
              <a:rPr lang="el-GR" b="1" dirty="0">
                <a:solidFill>
                  <a:schemeClr val="bg1"/>
                </a:solidFill>
              </a:rPr>
              <a:t>Γενικές Συνελεύσεις</a:t>
            </a:r>
            <a:r>
              <a:rPr lang="el-GR" dirty="0">
                <a:solidFill>
                  <a:schemeClr val="bg1"/>
                </a:solidFill>
              </a:rPr>
              <a:t> των μετόχων</a:t>
            </a:r>
          </a:p>
          <a:p>
            <a:pPr marL="290513" indent="-290513" algn="just">
              <a:buNone/>
            </a:pPr>
            <a:endParaRPr lang="el-GR" dirty="0">
              <a:solidFill>
                <a:schemeClr val="bg1"/>
              </a:solidFill>
            </a:endParaRPr>
          </a:p>
          <a:p>
            <a:pPr marL="290513" indent="-290513" algn="just">
              <a:buNone/>
            </a:pPr>
            <a:endParaRPr lang="el-GR" dirty="0">
              <a:solidFill>
                <a:schemeClr val="bg1"/>
              </a:solidFill>
            </a:endParaRPr>
          </a:p>
          <a:p>
            <a:pPr marL="290513" indent="-290513" algn="just">
              <a:buNone/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endParaRPr lang="el-GR" dirty="0">
              <a:solidFill>
                <a:schemeClr val="bg1"/>
              </a:solidFill>
            </a:endParaRPr>
          </a:p>
          <a:p>
            <a:pPr algn="just"/>
            <a:endParaRPr lang="el-GR" b="1" dirty="0">
              <a:solidFill>
                <a:schemeClr val="bg1"/>
              </a:solidFill>
            </a:endParaRPr>
          </a:p>
          <a:p>
            <a:pPr algn="just"/>
            <a:endParaRPr lang="el-GR" b="1" dirty="0" smtClean="0">
              <a:solidFill>
                <a:schemeClr val="bg1"/>
              </a:solidFill>
            </a:endParaRPr>
          </a:p>
          <a:p>
            <a:pPr algn="just"/>
            <a:endParaRPr lang="el-GR" dirty="0">
              <a:solidFill>
                <a:schemeClr val="bg1"/>
              </a:solidFill>
            </a:endParaRPr>
          </a:p>
          <a:p>
            <a:pPr algn="just"/>
            <a:endParaRPr lang="el-GR" b="1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69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Εσωτερικός Έλεγχος - Επιτροπή Ελέγχου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524000"/>
            <a:ext cx="10753725" cy="425386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Οι </a:t>
            </a:r>
            <a:r>
              <a:rPr lang="el-GR" dirty="0">
                <a:solidFill>
                  <a:schemeClr val="bg1"/>
                </a:solidFill>
              </a:rPr>
              <a:t>αρμοδιότητες της Επιτροπή Ελέγχου </a:t>
            </a:r>
            <a:r>
              <a:rPr lang="el-GR" dirty="0" smtClean="0">
                <a:solidFill>
                  <a:schemeClr val="bg1"/>
                </a:solidFill>
              </a:rPr>
              <a:t>ορίζονται </a:t>
            </a:r>
            <a:r>
              <a:rPr lang="el-GR" dirty="0">
                <a:solidFill>
                  <a:schemeClr val="bg1"/>
                </a:solidFill>
              </a:rPr>
              <a:t>στην παρ. 3 </a:t>
            </a:r>
            <a:r>
              <a:rPr lang="el-GR" dirty="0" smtClean="0">
                <a:solidFill>
                  <a:schemeClr val="bg1"/>
                </a:solidFill>
              </a:rPr>
              <a:t>του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44 του ν. </a:t>
            </a:r>
            <a:r>
              <a:rPr lang="el-GR" dirty="0" smtClean="0">
                <a:solidFill>
                  <a:schemeClr val="bg1"/>
                </a:solidFill>
              </a:rPr>
              <a:t>4449/2017: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α) ενημερώνει </a:t>
            </a:r>
            <a:r>
              <a:rPr lang="el-GR" dirty="0">
                <a:solidFill>
                  <a:schemeClr val="bg1"/>
                </a:solidFill>
              </a:rPr>
              <a:t>το </a:t>
            </a:r>
            <a:r>
              <a:rPr lang="el-GR" dirty="0" smtClean="0">
                <a:solidFill>
                  <a:schemeClr val="bg1"/>
                </a:solidFill>
              </a:rPr>
              <a:t>ΔΣ της </a:t>
            </a:r>
            <a:r>
              <a:rPr lang="el-GR" dirty="0">
                <a:solidFill>
                  <a:schemeClr val="bg1"/>
                </a:solidFill>
              </a:rPr>
              <a:t>ελεγχόμενης οντότητας για το αποτέλεσμα του υποχρεωτικού ελέγχου και επεξηγεί πώς συνέβαλε ο υποχρεωτικός έλεγχος στην ακεραιότητα της </a:t>
            </a:r>
            <a:r>
              <a:rPr lang="el-GR" b="1" dirty="0">
                <a:solidFill>
                  <a:schemeClr val="bg1"/>
                </a:solidFill>
              </a:rPr>
              <a:t>χρηματοοικονομικής πληροφόρησης </a:t>
            </a:r>
            <a:r>
              <a:rPr lang="el-GR" dirty="0">
                <a:solidFill>
                  <a:schemeClr val="bg1"/>
                </a:solidFill>
              </a:rPr>
              <a:t>και ποιος ήταν ο ρόλος της επιτροπής ελέγχου στην εν λόγω </a:t>
            </a:r>
            <a:r>
              <a:rPr lang="el-GR" dirty="0" smtClean="0">
                <a:solidFill>
                  <a:schemeClr val="bg1"/>
                </a:solidFill>
              </a:rPr>
              <a:t>διαδικασία</a:t>
            </a:r>
            <a:r>
              <a:rPr lang="el-GR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β</a:t>
            </a:r>
            <a:r>
              <a:rPr lang="el-GR" dirty="0">
                <a:solidFill>
                  <a:schemeClr val="bg1"/>
                </a:solidFill>
              </a:rPr>
              <a:t>) παρακολουθεί τη διαδικασία </a:t>
            </a:r>
            <a:r>
              <a:rPr lang="el-GR" b="1" dirty="0">
                <a:solidFill>
                  <a:schemeClr val="bg1"/>
                </a:solidFill>
              </a:rPr>
              <a:t>χρηματοοικονομικής πληροφόρησης </a:t>
            </a:r>
            <a:r>
              <a:rPr lang="el-GR" dirty="0">
                <a:solidFill>
                  <a:schemeClr val="bg1"/>
                </a:solidFill>
              </a:rPr>
              <a:t>και υποβάλλει συστάσεις ή προτάσεις για την εξασφάλιση της ακεραιότητάς </a:t>
            </a:r>
            <a:r>
              <a:rPr lang="el-GR" dirty="0" smtClean="0">
                <a:solidFill>
                  <a:schemeClr val="bg1"/>
                </a:solidFill>
              </a:rPr>
              <a:t>της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γ</a:t>
            </a:r>
            <a:r>
              <a:rPr lang="el-GR" dirty="0">
                <a:solidFill>
                  <a:schemeClr val="bg1"/>
                </a:solidFill>
              </a:rPr>
              <a:t>) παρακολουθεί την αποτελεσματικότητα των </a:t>
            </a:r>
            <a:r>
              <a:rPr lang="el-GR" dirty="0" smtClean="0">
                <a:solidFill>
                  <a:schemeClr val="bg1"/>
                </a:solidFill>
              </a:rPr>
              <a:t>ΣΕΕ, </a:t>
            </a:r>
            <a:r>
              <a:rPr lang="el-GR" dirty="0">
                <a:solidFill>
                  <a:schemeClr val="bg1"/>
                </a:solidFill>
              </a:rPr>
              <a:t>διασφάλισης της ποιότητας και διαχείρισης κινδύνων της επιχείρησης και, κατά περίπτωση, του τμήματος εσωτερικού ελέγχου της, όσον αφορά τη </a:t>
            </a:r>
            <a:r>
              <a:rPr lang="el-GR" b="1" dirty="0">
                <a:solidFill>
                  <a:schemeClr val="bg1"/>
                </a:solidFill>
              </a:rPr>
              <a:t>χρηματοοικονομική πληροφόρηση </a:t>
            </a:r>
            <a:r>
              <a:rPr lang="el-GR" dirty="0">
                <a:solidFill>
                  <a:schemeClr val="bg1"/>
                </a:solidFill>
              </a:rPr>
              <a:t>της ελεγχόμενης </a:t>
            </a:r>
            <a:r>
              <a:rPr lang="el-GR" dirty="0" smtClean="0">
                <a:solidFill>
                  <a:schemeClr val="bg1"/>
                </a:solidFill>
              </a:rPr>
              <a:t>οντότητας</a:t>
            </a:r>
          </a:p>
          <a:p>
            <a:pPr algn="just"/>
            <a:endParaRPr lang="el-G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68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Εσωτερικός Έλεγχος - </a:t>
            </a:r>
            <a:r>
              <a:rPr lang="el-GR" dirty="0" smtClean="0">
                <a:solidFill>
                  <a:schemeClr val="bg1"/>
                </a:solidFill>
              </a:rPr>
              <a:t>Επιτροπή Ελέγχου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447800"/>
            <a:ext cx="10753725" cy="4330066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Στο άρθρο </a:t>
            </a:r>
            <a:r>
              <a:rPr lang="el-GR" dirty="0">
                <a:solidFill>
                  <a:schemeClr val="bg1"/>
                </a:solidFill>
              </a:rPr>
              <a:t>15 </a:t>
            </a:r>
            <a:r>
              <a:rPr lang="el-GR" dirty="0" smtClean="0">
                <a:solidFill>
                  <a:schemeClr val="bg1"/>
                </a:solidFill>
              </a:rPr>
              <a:t>του </a:t>
            </a:r>
            <a:r>
              <a:rPr lang="el-GR" dirty="0">
                <a:solidFill>
                  <a:schemeClr val="bg1"/>
                </a:solidFill>
              </a:rPr>
              <a:t>ν. </a:t>
            </a:r>
            <a:r>
              <a:rPr lang="el-GR" dirty="0" smtClean="0">
                <a:solidFill>
                  <a:schemeClr val="bg1"/>
                </a:solidFill>
              </a:rPr>
              <a:t>4706/2020 προβλέπονται τα ακόλουθα: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dirty="0">
                <a:solidFill>
                  <a:schemeClr val="bg1"/>
                </a:solidFill>
              </a:rPr>
              <a:t>Ο επικεφαλής της ΜΕΕ </a:t>
            </a:r>
            <a:r>
              <a:rPr lang="el-GR" dirty="0" smtClean="0">
                <a:solidFill>
                  <a:schemeClr val="bg1"/>
                </a:solidFill>
              </a:rPr>
              <a:t>ορίζεται από το ΔΣ, έπειτα από </a:t>
            </a:r>
            <a:r>
              <a:rPr lang="el-GR" b="1" dirty="0" smtClean="0">
                <a:solidFill>
                  <a:schemeClr val="bg1"/>
                </a:solidFill>
              </a:rPr>
              <a:t>πρόταση της Επιτροπής Ελέγχου </a:t>
            </a:r>
            <a:r>
              <a:rPr lang="el-GR" dirty="0" smtClean="0">
                <a:solidFill>
                  <a:schemeClr val="bg1"/>
                </a:solidFill>
              </a:rPr>
              <a:t>(παρ. 2 </a:t>
            </a:r>
            <a:r>
              <a:rPr lang="x-none" dirty="0" smtClean="0">
                <a:solidFill>
                  <a:schemeClr val="bg1"/>
                </a:solidFill>
              </a:rPr>
              <a:t>–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err="1" smtClean="0">
                <a:solidFill>
                  <a:schemeClr val="bg1"/>
                </a:solidFill>
              </a:rPr>
              <a:t>αρθ</a:t>
            </a:r>
            <a:r>
              <a:rPr lang="el-GR" dirty="0" smtClean="0">
                <a:solidFill>
                  <a:schemeClr val="bg1"/>
                </a:solidFill>
              </a:rPr>
              <a:t>. 15 </a:t>
            </a:r>
            <a:r>
              <a:rPr lang="x-none" dirty="0" smtClean="0">
                <a:solidFill>
                  <a:schemeClr val="bg1"/>
                </a:solidFill>
              </a:rPr>
              <a:t>–</a:t>
            </a:r>
            <a:r>
              <a:rPr lang="el-GR" dirty="0" smtClean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Ο επικεφαλής </a:t>
            </a:r>
            <a:r>
              <a:rPr lang="el-GR" dirty="0">
                <a:solidFill>
                  <a:schemeClr val="bg1"/>
                </a:solidFill>
              </a:rPr>
              <a:t>της </a:t>
            </a:r>
            <a:r>
              <a:rPr lang="el-GR" dirty="0" smtClean="0">
                <a:solidFill>
                  <a:schemeClr val="bg1"/>
                </a:solidFill>
              </a:rPr>
              <a:t>ΜΕΕ </a:t>
            </a:r>
            <a:r>
              <a:rPr lang="el-GR" b="1" dirty="0">
                <a:solidFill>
                  <a:schemeClr val="bg1"/>
                </a:solidFill>
              </a:rPr>
              <a:t>υπάγεται λειτουργικά στην </a:t>
            </a:r>
            <a:r>
              <a:rPr lang="el-GR" b="1" dirty="0" smtClean="0">
                <a:solidFill>
                  <a:schemeClr val="bg1"/>
                </a:solidFill>
              </a:rPr>
              <a:t>Επιτροπή Ελέγχου </a:t>
            </a:r>
            <a:r>
              <a:rPr lang="el-GR" dirty="0" smtClean="0">
                <a:solidFill>
                  <a:schemeClr val="bg1"/>
                </a:solidFill>
              </a:rPr>
              <a:t>(παρ</a:t>
            </a:r>
            <a:r>
              <a:rPr lang="el-GR" dirty="0">
                <a:solidFill>
                  <a:schemeClr val="bg1"/>
                </a:solidFill>
              </a:rPr>
              <a:t>. 2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15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Ο </a:t>
            </a:r>
            <a:r>
              <a:rPr lang="el-GR" dirty="0">
                <a:solidFill>
                  <a:schemeClr val="bg1"/>
                </a:solidFill>
              </a:rPr>
              <a:t>επικεφαλής της ΜΕΕ </a:t>
            </a:r>
            <a:r>
              <a:rPr lang="el-GR" b="1" dirty="0">
                <a:solidFill>
                  <a:schemeClr val="bg1"/>
                </a:solidFill>
              </a:rPr>
              <a:t>υποβάλλει στην Επιτροπή </a:t>
            </a:r>
            <a:r>
              <a:rPr lang="el-GR" b="1" dirty="0" smtClean="0">
                <a:solidFill>
                  <a:schemeClr val="bg1"/>
                </a:solidFill>
              </a:rPr>
              <a:t>Ελέγχου το </a:t>
            </a:r>
            <a:r>
              <a:rPr lang="el-GR" b="1" dirty="0">
                <a:solidFill>
                  <a:schemeClr val="bg1"/>
                </a:solidFill>
              </a:rPr>
              <a:t>ετήσιο πρόγραμμα ελέγχων</a:t>
            </a:r>
            <a:r>
              <a:rPr lang="el-GR" dirty="0">
                <a:solidFill>
                  <a:schemeClr val="bg1"/>
                </a:solidFill>
              </a:rPr>
              <a:t> και τις απαιτήσεις των απαραίτητων </a:t>
            </a:r>
            <a:r>
              <a:rPr lang="el-GR" dirty="0" smtClean="0">
                <a:solidFill>
                  <a:schemeClr val="bg1"/>
                </a:solidFill>
              </a:rPr>
              <a:t>πόρων. </a:t>
            </a:r>
            <a:r>
              <a:rPr lang="el-GR" dirty="0">
                <a:solidFill>
                  <a:schemeClr val="bg1"/>
                </a:solidFill>
              </a:rPr>
              <a:t>Το ετήσιο πρόγραμμα ελέγχων καταρτίζεται </a:t>
            </a:r>
            <a:r>
              <a:rPr lang="el-GR" dirty="0" smtClean="0">
                <a:solidFill>
                  <a:schemeClr val="bg1"/>
                </a:solidFill>
              </a:rPr>
              <a:t>αφού </a:t>
            </a:r>
            <a:r>
              <a:rPr lang="el-GR" dirty="0">
                <a:solidFill>
                  <a:schemeClr val="bg1"/>
                </a:solidFill>
              </a:rPr>
              <a:t>προηγουμένως ληφθεί υπόψη γνώμη της </a:t>
            </a:r>
            <a:r>
              <a:rPr lang="el-GR" dirty="0" smtClean="0">
                <a:solidFill>
                  <a:schemeClr val="bg1"/>
                </a:solidFill>
              </a:rPr>
              <a:t>Επιτροπής Ελέγχου </a:t>
            </a:r>
            <a:r>
              <a:rPr lang="el-GR" dirty="0">
                <a:solidFill>
                  <a:schemeClr val="bg1"/>
                </a:solidFill>
              </a:rPr>
              <a:t>(παρ. </a:t>
            </a:r>
            <a:r>
              <a:rPr lang="el-GR" dirty="0" smtClean="0">
                <a:solidFill>
                  <a:schemeClr val="bg1"/>
                </a:solidFill>
              </a:rPr>
              <a:t>5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15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32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Εσωτερικός Έλεγχος - </a:t>
            </a:r>
            <a:r>
              <a:rPr lang="el-GR" dirty="0" smtClean="0">
                <a:solidFill>
                  <a:schemeClr val="bg1"/>
                </a:solidFill>
              </a:rPr>
              <a:t>Επιτροπή Ελέγχου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447799"/>
            <a:ext cx="10753725" cy="5101281"/>
          </a:xfrm>
        </p:spPr>
        <p:txBody>
          <a:bodyPr>
            <a:no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Στο άρθρο 16 </a:t>
            </a:r>
            <a:r>
              <a:rPr lang="el-GR" dirty="0">
                <a:solidFill>
                  <a:schemeClr val="bg1"/>
                </a:solidFill>
              </a:rPr>
              <a:t>του ν. </a:t>
            </a:r>
            <a:r>
              <a:rPr lang="el-GR" dirty="0" smtClean="0">
                <a:solidFill>
                  <a:schemeClr val="bg1"/>
                </a:solidFill>
              </a:rPr>
              <a:t>4706/2020 προβλέπονται τα ακόλουθα: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dirty="0">
                <a:solidFill>
                  <a:schemeClr val="bg1"/>
                </a:solidFill>
              </a:rPr>
              <a:t>η ΜΕΕ διαθέτει και εφαρμόζει </a:t>
            </a:r>
            <a:r>
              <a:rPr lang="el-GR" b="1" dirty="0">
                <a:solidFill>
                  <a:schemeClr val="bg1"/>
                </a:solidFill>
              </a:rPr>
              <a:t>κανονισμό λειτουργίας</a:t>
            </a:r>
            <a:r>
              <a:rPr lang="el-GR" dirty="0">
                <a:solidFill>
                  <a:schemeClr val="bg1"/>
                </a:solidFill>
              </a:rPr>
              <a:t>, ο οποίος εγκρίνεται από το </a:t>
            </a:r>
            <a:r>
              <a:rPr lang="el-GR" dirty="0" smtClean="0">
                <a:solidFill>
                  <a:schemeClr val="bg1"/>
                </a:solidFill>
              </a:rPr>
              <a:t>Δ.Σ., </a:t>
            </a:r>
            <a:r>
              <a:rPr lang="el-GR" dirty="0">
                <a:solidFill>
                  <a:schemeClr val="bg1"/>
                </a:solidFill>
              </a:rPr>
              <a:t>ύστερα από </a:t>
            </a:r>
            <a:r>
              <a:rPr lang="el-GR" b="1" dirty="0">
                <a:solidFill>
                  <a:schemeClr val="bg1"/>
                </a:solidFill>
              </a:rPr>
              <a:t>πρόταση της </a:t>
            </a:r>
            <a:r>
              <a:rPr lang="el-GR" b="1" dirty="0" smtClean="0">
                <a:solidFill>
                  <a:schemeClr val="bg1"/>
                </a:solidFill>
              </a:rPr>
              <a:t>Επιτροπής Ελέγχου </a:t>
            </a:r>
            <a:r>
              <a:rPr lang="el-GR" dirty="0" smtClean="0">
                <a:solidFill>
                  <a:schemeClr val="bg1"/>
                </a:solidFill>
              </a:rPr>
              <a:t>(</a:t>
            </a:r>
            <a:r>
              <a:rPr lang="el-GR" dirty="0">
                <a:solidFill>
                  <a:schemeClr val="bg1"/>
                </a:solidFill>
              </a:rPr>
              <a:t>παρ. </a:t>
            </a:r>
            <a:r>
              <a:rPr lang="el-GR" dirty="0" smtClean="0">
                <a:solidFill>
                  <a:schemeClr val="bg1"/>
                </a:solidFill>
              </a:rPr>
              <a:t>1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</a:t>
            </a:r>
            <a:r>
              <a:rPr lang="el-GR" dirty="0" smtClean="0">
                <a:solidFill>
                  <a:schemeClr val="bg1"/>
                </a:solidFill>
              </a:rPr>
              <a:t>16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dirty="0">
                <a:solidFill>
                  <a:schemeClr val="bg1"/>
                </a:solidFill>
              </a:rPr>
              <a:t>η ΜΕΕ </a:t>
            </a:r>
            <a:r>
              <a:rPr lang="el-GR" b="1" dirty="0">
                <a:solidFill>
                  <a:schemeClr val="bg1"/>
                </a:solidFill>
              </a:rPr>
              <a:t>υποβάλλει στην </a:t>
            </a:r>
            <a:r>
              <a:rPr lang="el-GR" b="1" dirty="0" smtClean="0">
                <a:solidFill>
                  <a:schemeClr val="bg1"/>
                </a:solidFill>
              </a:rPr>
              <a:t>Επιτροπή Ελέγχου</a:t>
            </a:r>
            <a:r>
              <a:rPr lang="el-GR" dirty="0" smtClean="0">
                <a:solidFill>
                  <a:schemeClr val="bg1"/>
                </a:solidFill>
              </a:rPr>
              <a:t>, </a:t>
            </a:r>
            <a:r>
              <a:rPr lang="el-GR" dirty="0">
                <a:solidFill>
                  <a:schemeClr val="bg1"/>
                </a:solidFill>
              </a:rPr>
              <a:t>ανά τρίμηνο, τις </a:t>
            </a:r>
            <a:r>
              <a:rPr lang="el-GR" b="1" dirty="0">
                <a:solidFill>
                  <a:schemeClr val="bg1"/>
                </a:solidFill>
              </a:rPr>
              <a:t>εκθέσεις</a:t>
            </a:r>
            <a:r>
              <a:rPr lang="el-GR" dirty="0">
                <a:solidFill>
                  <a:schemeClr val="bg1"/>
                </a:solidFill>
              </a:rPr>
              <a:t> προς τις ελεγχόμενες μονάδες με τα ευρήματα, τους κινδύνους και τις προτάσεις </a:t>
            </a:r>
            <a:r>
              <a:rPr lang="el-GR" dirty="0" smtClean="0">
                <a:solidFill>
                  <a:schemeClr val="bg1"/>
                </a:solidFill>
              </a:rPr>
              <a:t>βελτίωσης </a:t>
            </a:r>
            <a:r>
              <a:rPr lang="el-GR" dirty="0">
                <a:solidFill>
                  <a:schemeClr val="bg1"/>
                </a:solidFill>
              </a:rPr>
              <a:t>(παρ. </a:t>
            </a:r>
            <a:r>
              <a:rPr lang="el-GR" dirty="0" smtClean="0">
                <a:solidFill>
                  <a:schemeClr val="bg1"/>
                </a:solidFill>
              </a:rPr>
              <a:t>1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16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dirty="0">
                <a:solidFill>
                  <a:schemeClr val="bg1"/>
                </a:solidFill>
              </a:rPr>
              <a:t>η ΜΕΕ υποβάλλει κάθε </a:t>
            </a:r>
            <a:r>
              <a:rPr lang="el-GR" b="1" dirty="0">
                <a:solidFill>
                  <a:schemeClr val="bg1"/>
                </a:solidFill>
              </a:rPr>
              <a:t>3 τουλάχιστον μήνες στην </a:t>
            </a:r>
            <a:r>
              <a:rPr lang="el-GR" b="1" dirty="0" smtClean="0">
                <a:solidFill>
                  <a:schemeClr val="bg1"/>
                </a:solidFill>
              </a:rPr>
              <a:t>Επιτροπή Ελέγχου αναφορές</a:t>
            </a:r>
            <a:r>
              <a:rPr lang="el-GR" dirty="0">
                <a:solidFill>
                  <a:schemeClr val="bg1"/>
                </a:solidFill>
              </a:rPr>
              <a:t>, στις οποίες περιλαμβάνονται τα σημαντικότερα θέματα και οι προτάσεις της, τις οποίες η </a:t>
            </a:r>
            <a:r>
              <a:rPr lang="el-GR" dirty="0" smtClean="0">
                <a:solidFill>
                  <a:schemeClr val="bg1"/>
                </a:solidFill>
              </a:rPr>
              <a:t>Επιτροπή Ελέγχου παρουσιάζει </a:t>
            </a:r>
            <a:r>
              <a:rPr lang="el-GR" dirty="0">
                <a:solidFill>
                  <a:schemeClr val="bg1"/>
                </a:solidFill>
              </a:rPr>
              <a:t>και υποβάλλει μαζί με τις παρατηρήσεις της στο </a:t>
            </a:r>
            <a:r>
              <a:rPr lang="el-GR" dirty="0" smtClean="0">
                <a:solidFill>
                  <a:schemeClr val="bg1"/>
                </a:solidFill>
              </a:rPr>
              <a:t>Δ.Σ. </a:t>
            </a:r>
            <a:r>
              <a:rPr lang="el-GR" dirty="0">
                <a:solidFill>
                  <a:schemeClr val="bg1"/>
                </a:solidFill>
              </a:rPr>
              <a:t>(παρ. 1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16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</a:t>
            </a:r>
            <a:r>
              <a:rPr lang="el-GR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>
                <a:solidFill>
                  <a:schemeClr val="bg1"/>
                </a:solidFill>
              </a:rPr>
              <a:t>- η ΜΕΕ παρακολουθεί την εφαρμογή του κανονισμού λειτουργίας και το ΣΕΕ, ιδίως ως προς την επάρκεια και την ορθότητα της παρεχόμενης </a:t>
            </a:r>
            <a:r>
              <a:rPr lang="el-GR" b="1" dirty="0">
                <a:solidFill>
                  <a:schemeClr val="bg1"/>
                </a:solidFill>
              </a:rPr>
              <a:t>χρηματοοικονομικής και μη πληροφόρησης</a:t>
            </a:r>
            <a:r>
              <a:rPr lang="el-GR" dirty="0">
                <a:solidFill>
                  <a:schemeClr val="bg1"/>
                </a:solidFill>
              </a:rPr>
              <a:t>, της διαχείρισης κινδύνων, της κανονιστικής συμμόρφωσης και του κώδικα εταιρικής </a:t>
            </a:r>
            <a:r>
              <a:rPr lang="el-GR" dirty="0" smtClean="0">
                <a:solidFill>
                  <a:schemeClr val="bg1"/>
                </a:solidFill>
              </a:rPr>
              <a:t>διακυβέρνησης </a:t>
            </a:r>
            <a:r>
              <a:rPr lang="el-GR" dirty="0">
                <a:solidFill>
                  <a:schemeClr val="bg1"/>
                </a:solidFill>
              </a:rPr>
              <a:t>(παρ. 1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err="1">
                <a:solidFill>
                  <a:schemeClr val="bg1"/>
                </a:solidFill>
              </a:rPr>
              <a:t>αρθ</a:t>
            </a:r>
            <a:r>
              <a:rPr lang="el-GR" dirty="0">
                <a:solidFill>
                  <a:schemeClr val="bg1"/>
                </a:solidFill>
              </a:rPr>
              <a:t>. 16 </a:t>
            </a:r>
            <a:r>
              <a:rPr lang="x-none" dirty="0">
                <a:solidFill>
                  <a:schemeClr val="bg1"/>
                </a:solidFill>
              </a:rPr>
              <a:t>–</a:t>
            </a:r>
            <a:r>
              <a:rPr lang="el-GR" dirty="0">
                <a:solidFill>
                  <a:schemeClr val="bg1"/>
                </a:solidFill>
              </a:rPr>
              <a:t> ν. 4706/2020)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91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Δήλωση Εταιρικής Διακυβέρνησης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422538"/>
            <a:ext cx="10753725" cy="4434840"/>
          </a:xfrm>
        </p:spPr>
        <p:txBody>
          <a:bodyPr>
            <a:noAutofit/>
          </a:bodyPr>
          <a:lstStyle/>
          <a:p>
            <a:pPr algn="just"/>
            <a:r>
              <a:rPr lang="el-GR" dirty="0">
                <a:solidFill>
                  <a:schemeClr val="bg1"/>
                </a:solidFill>
              </a:rPr>
              <a:t>Το </a:t>
            </a:r>
            <a:r>
              <a:rPr lang="el-GR" dirty="0" smtClean="0">
                <a:solidFill>
                  <a:schemeClr val="bg1"/>
                </a:solidFill>
              </a:rPr>
              <a:t>Δ.Σ. υποχρεούται </a:t>
            </a:r>
            <a:r>
              <a:rPr lang="el-GR" dirty="0">
                <a:solidFill>
                  <a:schemeClr val="bg1"/>
                </a:solidFill>
              </a:rPr>
              <a:t>στη Δ</a:t>
            </a:r>
            <a:r>
              <a:rPr lang="el-GR" dirty="0" smtClean="0">
                <a:solidFill>
                  <a:schemeClr val="bg1"/>
                </a:solidFill>
              </a:rPr>
              <a:t>ήλωση Εταιρικής Διακυβέρνησης, </a:t>
            </a:r>
            <a:r>
              <a:rPr lang="el-GR" dirty="0">
                <a:solidFill>
                  <a:schemeClr val="bg1"/>
                </a:solidFill>
              </a:rPr>
              <a:t>να </a:t>
            </a:r>
            <a:r>
              <a:rPr lang="el-GR" dirty="0" smtClean="0">
                <a:solidFill>
                  <a:schemeClr val="bg1"/>
                </a:solidFill>
              </a:rPr>
              <a:t>συμπεριλαμβάνει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l-GR" dirty="0" smtClean="0">
                <a:solidFill>
                  <a:schemeClr val="bg1"/>
                </a:solidFill>
              </a:rPr>
              <a:t>αναφορά στην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πολιτική καταλληλότητας </a:t>
            </a:r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στα </a:t>
            </a:r>
            <a:r>
              <a:rPr lang="el-GR" dirty="0">
                <a:solidFill>
                  <a:schemeClr val="bg1"/>
                </a:solidFill>
              </a:rPr>
              <a:t>πεπραγμένα των </a:t>
            </a:r>
            <a:r>
              <a:rPr lang="el-GR" dirty="0" smtClean="0">
                <a:solidFill>
                  <a:schemeClr val="bg1"/>
                </a:solidFill>
              </a:rPr>
              <a:t>επιτροπών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Ελέγχου, Αμοιβών, Υποψηφιοτήτων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τα αναλυτικά βιογραφικά </a:t>
            </a:r>
            <a:r>
              <a:rPr lang="el-GR" dirty="0">
                <a:solidFill>
                  <a:schemeClr val="bg1"/>
                </a:solidFill>
              </a:rPr>
              <a:t>των μελών του </a:t>
            </a:r>
            <a:r>
              <a:rPr lang="el-GR" dirty="0" smtClean="0">
                <a:solidFill>
                  <a:schemeClr val="bg1"/>
                </a:solidFill>
              </a:rPr>
              <a:t>Δ.Σ. και των </a:t>
            </a:r>
            <a:r>
              <a:rPr lang="el-GR" dirty="0">
                <a:solidFill>
                  <a:schemeClr val="bg1"/>
                </a:solidFill>
              </a:rPr>
              <a:t>ανωτάτων διευθυντικών στελεχών της </a:t>
            </a:r>
            <a:r>
              <a:rPr lang="el-GR" dirty="0" smtClean="0">
                <a:solidFill>
                  <a:schemeClr val="bg1"/>
                </a:solidFill>
              </a:rPr>
              <a:t>Εταιρίας,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πληροφορίες </a:t>
            </a:r>
            <a:r>
              <a:rPr lang="el-GR" dirty="0">
                <a:solidFill>
                  <a:schemeClr val="bg1"/>
                </a:solidFill>
              </a:rPr>
              <a:t>για τη συμμετοχή των μελών του </a:t>
            </a:r>
            <a:r>
              <a:rPr lang="el-GR" dirty="0" smtClean="0">
                <a:solidFill>
                  <a:schemeClr val="bg1"/>
                </a:solidFill>
              </a:rPr>
              <a:t>Δ.Σ. στις </a:t>
            </a:r>
            <a:r>
              <a:rPr lang="el-GR" dirty="0">
                <a:solidFill>
                  <a:schemeClr val="bg1"/>
                </a:solidFill>
              </a:rPr>
              <a:t>συνεδριάσεις του και </a:t>
            </a:r>
            <a:r>
              <a:rPr lang="el-GR" dirty="0" smtClean="0">
                <a:solidFill>
                  <a:schemeClr val="bg1"/>
                </a:solidFill>
              </a:rPr>
              <a:t>στις συνεδριάσεις </a:t>
            </a:r>
            <a:r>
              <a:rPr lang="el-GR" dirty="0">
                <a:solidFill>
                  <a:schemeClr val="bg1"/>
                </a:solidFill>
              </a:rPr>
              <a:t>των επιτροπών του </a:t>
            </a:r>
            <a:endParaRPr lang="el-GR" dirty="0" smtClean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πληροφορίες </a:t>
            </a:r>
            <a:r>
              <a:rPr lang="el-GR" dirty="0">
                <a:solidFill>
                  <a:schemeClr val="bg1"/>
                </a:solidFill>
              </a:rPr>
              <a:t>για τον αριθμό μετοχών </a:t>
            </a:r>
            <a:r>
              <a:rPr lang="el-GR" dirty="0" smtClean="0">
                <a:solidFill>
                  <a:schemeClr val="bg1"/>
                </a:solidFill>
              </a:rPr>
              <a:t>που κατέχει </a:t>
            </a:r>
            <a:r>
              <a:rPr lang="el-GR" dirty="0">
                <a:solidFill>
                  <a:schemeClr val="bg1"/>
                </a:solidFill>
              </a:rPr>
              <a:t>κάθε μέλος </a:t>
            </a:r>
            <a:r>
              <a:rPr lang="el-GR" dirty="0" smtClean="0">
                <a:solidFill>
                  <a:schemeClr val="bg1"/>
                </a:solidFill>
              </a:rPr>
              <a:t>Δ.Σ. και κάθε κύριο </a:t>
            </a:r>
            <a:r>
              <a:rPr lang="el-GR" dirty="0">
                <a:solidFill>
                  <a:schemeClr val="bg1"/>
                </a:solidFill>
              </a:rPr>
              <a:t>διευθυντικό στέλεχος στην </a:t>
            </a:r>
            <a:r>
              <a:rPr lang="el-GR" dirty="0" smtClean="0">
                <a:solidFill>
                  <a:schemeClr val="bg1"/>
                </a:solidFill>
              </a:rPr>
              <a:t>Εταιρία</a:t>
            </a:r>
            <a:endParaRPr lang="el-GR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6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ΚΕΔ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422538"/>
            <a:ext cx="10753725" cy="44348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Η Εταιρία </a:t>
            </a:r>
            <a:r>
              <a:rPr lang="el-GR" dirty="0">
                <a:solidFill>
                  <a:schemeClr val="bg1"/>
                </a:solidFill>
              </a:rPr>
              <a:t>υιοθετεί και εφαρμόζει </a:t>
            </a:r>
            <a:r>
              <a:rPr lang="el-GR" b="1" dirty="0" smtClean="0">
                <a:solidFill>
                  <a:schemeClr val="bg1"/>
                </a:solidFill>
              </a:rPr>
              <a:t>Κώδικα Εταιρικής Διακυβέρνησης</a:t>
            </a:r>
            <a:r>
              <a:rPr lang="el-GR" dirty="0" smtClean="0">
                <a:solidFill>
                  <a:schemeClr val="bg1"/>
                </a:solidFill>
              </a:rPr>
              <a:t>, </a:t>
            </a:r>
            <a:r>
              <a:rPr lang="el-GR" dirty="0">
                <a:solidFill>
                  <a:schemeClr val="bg1"/>
                </a:solidFill>
              </a:rPr>
              <a:t>ο οποίος έχει καταρτισθεί από </a:t>
            </a:r>
            <a:r>
              <a:rPr lang="el-GR" dirty="0" smtClean="0">
                <a:solidFill>
                  <a:schemeClr val="bg1"/>
                </a:solidFill>
              </a:rPr>
              <a:t>φορέα εγνωσμένου </a:t>
            </a:r>
            <a:r>
              <a:rPr lang="el-GR" dirty="0">
                <a:solidFill>
                  <a:schemeClr val="bg1"/>
                </a:solidFill>
              </a:rPr>
              <a:t>κύρους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Οι φορείς εγνωσμένου κύρους που έχουν εγκριθεί από την Ε.Κ. είναι οι ακόλουθοι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l-GR" b="1" dirty="0" smtClean="0">
                <a:solidFill>
                  <a:schemeClr val="bg1"/>
                </a:solidFill>
              </a:rPr>
              <a:t>ΕΣΕΔ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l-GR" dirty="0" smtClean="0">
                <a:solidFill>
                  <a:schemeClr val="bg1"/>
                </a:solidFill>
              </a:rPr>
              <a:t>Απόφαση ΔΣ της ΕΚ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/9</a:t>
            </a:r>
            <a:r>
              <a:rPr lang="el-GR" dirty="0" smtClean="0">
                <a:solidFill>
                  <a:schemeClr val="bg1"/>
                </a:solidFill>
              </a:rPr>
              <a:t>16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l-GR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l-GR" dirty="0" smtClean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.2021)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Financial Reporting Council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>
                <a:solidFill>
                  <a:schemeClr val="bg1"/>
                </a:solidFill>
              </a:rPr>
              <a:t>Απόφαση ΔΣ της ΕΚ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2/925/28.7.2021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el-GR" dirty="0">
                <a:solidFill>
                  <a:schemeClr val="bg1"/>
                </a:solidFill>
              </a:rPr>
              <a:t> </a:t>
            </a:r>
          </a:p>
          <a:p>
            <a:pPr>
              <a:buFontTx/>
              <a:buChar char="-"/>
            </a:pP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Ακολουθείται η αρχή </a:t>
            </a:r>
            <a:r>
              <a:rPr lang="el-GR" dirty="0">
                <a:solidFill>
                  <a:schemeClr val="bg1"/>
                </a:solidFill>
              </a:rPr>
              <a:t>της </a:t>
            </a:r>
            <a:r>
              <a:rPr lang="el-GR" b="1" dirty="0">
                <a:solidFill>
                  <a:schemeClr val="bg1"/>
                </a:solidFill>
              </a:rPr>
              <a:t>συμμόρφωση ή επεξήγηση</a:t>
            </a:r>
            <a:r>
              <a:rPr lang="el-GR" dirty="0">
                <a:solidFill>
                  <a:schemeClr val="bg1"/>
                </a:solidFill>
              </a:rPr>
              <a:t>. </a:t>
            </a:r>
            <a:r>
              <a:rPr lang="el-GR" dirty="0" smtClean="0">
                <a:solidFill>
                  <a:schemeClr val="bg1"/>
                </a:solidFill>
              </a:rPr>
              <a:t>Οι επεξηγήσεις των αποκλίσεων παρατίθενται απολογιστικά στη δήλωση εταιρικής διακυβέρνησης (άρθρο 152 του ν. 4548/2018)</a:t>
            </a: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b="1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endParaRPr lang="el-GR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53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Υποχρεώσεις Γνωστοποίησης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422538"/>
            <a:ext cx="10753725" cy="4434840"/>
          </a:xfrm>
        </p:spPr>
        <p:txBody>
          <a:bodyPr>
            <a:noAutofit/>
          </a:bodyPr>
          <a:lstStyle/>
          <a:p>
            <a:pPr lvl="0" algn="just"/>
            <a:r>
              <a:rPr lang="el-GR" dirty="0" smtClean="0">
                <a:solidFill>
                  <a:schemeClr val="bg1"/>
                </a:solidFill>
              </a:rPr>
              <a:t>Για </a:t>
            </a:r>
            <a:r>
              <a:rPr lang="el-GR" b="1" dirty="0">
                <a:solidFill>
                  <a:schemeClr val="bg1"/>
                </a:solidFill>
              </a:rPr>
              <a:t>μεταβολές </a:t>
            </a:r>
            <a:r>
              <a:rPr lang="el-GR" b="1" dirty="0" smtClean="0">
                <a:solidFill>
                  <a:schemeClr val="bg1"/>
                </a:solidFill>
              </a:rPr>
              <a:t>Δ.Σ. </a:t>
            </a:r>
            <a:r>
              <a:rPr lang="el-GR" dirty="0">
                <a:solidFill>
                  <a:schemeClr val="bg1"/>
                </a:solidFill>
              </a:rPr>
              <a:t>(Άρθρο 5 παρ. 4): </a:t>
            </a:r>
            <a:r>
              <a:rPr lang="el-GR" dirty="0" smtClean="0">
                <a:solidFill>
                  <a:schemeClr val="bg1"/>
                </a:solidFill>
              </a:rPr>
              <a:t>Η Εταιρία </a:t>
            </a:r>
            <a:r>
              <a:rPr lang="el-GR" dirty="0">
                <a:solidFill>
                  <a:schemeClr val="bg1"/>
                </a:solidFill>
              </a:rPr>
              <a:t>υποβάλλει στην </a:t>
            </a:r>
            <a:r>
              <a:rPr lang="el-GR" dirty="0" smtClean="0">
                <a:solidFill>
                  <a:schemeClr val="bg1"/>
                </a:solidFill>
              </a:rPr>
              <a:t>Ε.Κ. τα </a:t>
            </a:r>
            <a:r>
              <a:rPr lang="el-GR" dirty="0">
                <a:solidFill>
                  <a:schemeClr val="bg1"/>
                </a:solidFill>
              </a:rPr>
              <a:t>πρακτικά της συνεδρίασης του </a:t>
            </a:r>
            <a:r>
              <a:rPr lang="el-GR" dirty="0" smtClean="0">
                <a:solidFill>
                  <a:schemeClr val="bg1"/>
                </a:solidFill>
              </a:rPr>
              <a:t>Δ.Σ. ή </a:t>
            </a:r>
            <a:r>
              <a:rPr lang="el-GR" dirty="0">
                <a:solidFill>
                  <a:schemeClr val="bg1"/>
                </a:solidFill>
              </a:rPr>
              <a:t>της </a:t>
            </a:r>
            <a:r>
              <a:rPr lang="el-GR" dirty="0" smtClean="0">
                <a:solidFill>
                  <a:schemeClr val="bg1"/>
                </a:solidFill>
              </a:rPr>
              <a:t>Γ.Σ. </a:t>
            </a:r>
            <a:r>
              <a:rPr lang="el-GR" dirty="0">
                <a:solidFill>
                  <a:schemeClr val="bg1"/>
                </a:solidFill>
              </a:rPr>
              <a:t>που έχει ως θέμα τη συγκρότηση ή τη θητεία των μελών του </a:t>
            </a:r>
            <a:r>
              <a:rPr lang="el-GR" dirty="0" smtClean="0">
                <a:solidFill>
                  <a:schemeClr val="bg1"/>
                </a:solidFill>
              </a:rPr>
              <a:t>Δ.Σ. εντός 20 </a:t>
            </a:r>
            <a:r>
              <a:rPr lang="el-GR" dirty="0">
                <a:solidFill>
                  <a:schemeClr val="bg1"/>
                </a:solidFill>
              </a:rPr>
              <a:t>ημερών 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lvl="0" algn="just"/>
            <a:r>
              <a:rPr lang="el-GR" dirty="0">
                <a:solidFill>
                  <a:schemeClr val="bg1"/>
                </a:solidFill>
              </a:rPr>
              <a:t>Για </a:t>
            </a:r>
            <a:r>
              <a:rPr lang="el-GR" b="1" dirty="0">
                <a:solidFill>
                  <a:schemeClr val="bg1"/>
                </a:solidFill>
              </a:rPr>
              <a:t>μεταβολές Εσωτερικού Ελεγκτή </a:t>
            </a:r>
            <a:r>
              <a:rPr lang="el-GR" dirty="0">
                <a:solidFill>
                  <a:schemeClr val="bg1"/>
                </a:solidFill>
              </a:rPr>
              <a:t>(Άρθρο 15 παρ. 3): Η Εταιρία ενημερώνει την Ε.Κ. για οποιαδήποτε μεταβολή του επικεφαλής της ΜΕΕ, υποβάλλοντας τα πρακτικά της σχετικής συνεδρίασης του Δ.Σ., εντός προθεσμίας 20 ημερών</a:t>
            </a:r>
            <a:endParaRPr lang="en-US" dirty="0">
              <a:solidFill>
                <a:schemeClr val="bg1"/>
              </a:solidFill>
            </a:endParaRPr>
          </a:p>
          <a:p>
            <a:pPr lvl="0" algn="just"/>
            <a:r>
              <a:rPr lang="el-GR" dirty="0">
                <a:solidFill>
                  <a:schemeClr val="bg1"/>
                </a:solidFill>
              </a:rPr>
              <a:t>Για </a:t>
            </a:r>
            <a:r>
              <a:rPr lang="el-GR" b="1" dirty="0">
                <a:solidFill>
                  <a:schemeClr val="bg1"/>
                </a:solidFill>
              </a:rPr>
              <a:t>μεταβολές στην Επιτροπή Ελέγχου </a:t>
            </a:r>
            <a:r>
              <a:rPr lang="el-GR" dirty="0">
                <a:solidFill>
                  <a:schemeClr val="bg1"/>
                </a:solidFill>
              </a:rPr>
              <a:t>(παρ.4β του άρθρου 44 του ν. 4449/2017): </a:t>
            </a:r>
            <a:r>
              <a:rPr lang="el-GR" dirty="0" smtClean="0">
                <a:solidFill>
                  <a:schemeClr val="bg1"/>
                </a:solidFill>
              </a:rPr>
              <a:t>Η Εταιρία υποχρεούται </a:t>
            </a:r>
            <a:r>
              <a:rPr lang="el-GR" dirty="0">
                <a:solidFill>
                  <a:schemeClr val="bg1"/>
                </a:solidFill>
              </a:rPr>
              <a:t>να αναρτήσει αμελλητί στον ιστότοπο της οργανωμένης αγοράς και πάντως εντός προθεσμίας </a:t>
            </a:r>
            <a:r>
              <a:rPr lang="el-GR" dirty="0" smtClean="0">
                <a:solidFill>
                  <a:schemeClr val="bg1"/>
                </a:solidFill>
              </a:rPr>
              <a:t>20 </a:t>
            </a:r>
            <a:r>
              <a:rPr lang="el-GR" dirty="0">
                <a:solidFill>
                  <a:schemeClr val="bg1"/>
                </a:solidFill>
              </a:rPr>
              <a:t>ημερών από τη συνεδρίαση του </a:t>
            </a:r>
            <a:r>
              <a:rPr lang="el-GR" dirty="0" smtClean="0">
                <a:solidFill>
                  <a:schemeClr val="bg1"/>
                </a:solidFill>
              </a:rPr>
              <a:t>Δ.Σ. ή </a:t>
            </a:r>
            <a:r>
              <a:rPr lang="el-GR" dirty="0">
                <a:solidFill>
                  <a:schemeClr val="bg1"/>
                </a:solidFill>
              </a:rPr>
              <a:t>της </a:t>
            </a:r>
            <a:r>
              <a:rPr lang="el-GR" dirty="0" smtClean="0">
                <a:solidFill>
                  <a:schemeClr val="bg1"/>
                </a:solidFill>
              </a:rPr>
              <a:t>Γ.Σ. και </a:t>
            </a:r>
            <a:r>
              <a:rPr lang="el-GR" dirty="0">
                <a:solidFill>
                  <a:schemeClr val="bg1"/>
                </a:solidFill>
              </a:rPr>
              <a:t>να υποβάλλει στην </a:t>
            </a:r>
            <a:r>
              <a:rPr lang="el-GR" dirty="0" smtClean="0">
                <a:solidFill>
                  <a:schemeClr val="bg1"/>
                </a:solidFill>
              </a:rPr>
              <a:t>Ε.Κ. αντίγραφα </a:t>
            </a:r>
            <a:r>
              <a:rPr lang="el-GR" dirty="0">
                <a:solidFill>
                  <a:schemeClr val="bg1"/>
                </a:solidFill>
              </a:rPr>
              <a:t>των πρακτικών των </a:t>
            </a:r>
            <a:r>
              <a:rPr lang="el-GR" dirty="0" smtClean="0">
                <a:solidFill>
                  <a:schemeClr val="bg1"/>
                </a:solidFill>
              </a:rPr>
              <a:t>συνεδριάσεων </a:t>
            </a:r>
            <a:r>
              <a:rPr lang="el-GR" dirty="0">
                <a:solidFill>
                  <a:schemeClr val="bg1"/>
                </a:solidFill>
              </a:rPr>
              <a:t>αναφορικά με τη σύνθεση, τη στελέχωση, και ειδικότερα τον ορισμό, την εκλογή ή την αντικατάσταση, καθώς και τη θητεία των μελών της </a:t>
            </a:r>
            <a:r>
              <a:rPr lang="el-GR" dirty="0" smtClean="0">
                <a:solidFill>
                  <a:schemeClr val="bg1"/>
                </a:solidFill>
              </a:rPr>
              <a:t>Ε.Ε. </a:t>
            </a:r>
            <a:endParaRPr lang="el-GR" b="1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endParaRPr lang="el-GR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34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349724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Κυρώσεις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422538"/>
            <a:ext cx="10753725" cy="51107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dirty="0">
                <a:solidFill>
                  <a:schemeClr val="bg1"/>
                </a:solidFill>
              </a:rPr>
              <a:t>Σε περίπτωση παράβασης των διατάξεων </a:t>
            </a:r>
            <a:r>
              <a:rPr lang="el-GR" dirty="0" smtClean="0">
                <a:solidFill>
                  <a:schemeClr val="bg1"/>
                </a:solidFill>
              </a:rPr>
              <a:t>του ν. 4706/2020, </a:t>
            </a:r>
            <a:r>
              <a:rPr lang="el-GR" dirty="0">
                <a:solidFill>
                  <a:schemeClr val="bg1"/>
                </a:solidFill>
              </a:rPr>
              <a:t>το </a:t>
            </a:r>
            <a:r>
              <a:rPr lang="el-GR" dirty="0" smtClean="0">
                <a:solidFill>
                  <a:schemeClr val="bg1"/>
                </a:solidFill>
              </a:rPr>
              <a:t>Δ.Σ. της Ε.Κ. μπορεί να </a:t>
            </a:r>
            <a:r>
              <a:rPr lang="el-GR" dirty="0">
                <a:solidFill>
                  <a:schemeClr val="bg1"/>
                </a:solidFill>
              </a:rPr>
              <a:t>επιβάλλει τις κυρώσεις που προβλέπονται στην παρ. 1 </a:t>
            </a:r>
            <a:r>
              <a:rPr lang="el-GR" dirty="0" smtClean="0">
                <a:solidFill>
                  <a:schemeClr val="bg1"/>
                </a:solidFill>
              </a:rPr>
              <a:t>του </a:t>
            </a:r>
            <a:r>
              <a:rPr lang="el-GR" dirty="0" err="1" smtClean="0">
                <a:solidFill>
                  <a:schemeClr val="bg1"/>
                </a:solidFill>
              </a:rPr>
              <a:t>αρθ</a:t>
            </a:r>
            <a:r>
              <a:rPr lang="el-GR" dirty="0" smtClean="0">
                <a:solidFill>
                  <a:schemeClr val="bg1"/>
                </a:solidFill>
              </a:rPr>
              <a:t>. 24 </a:t>
            </a:r>
            <a:r>
              <a:rPr lang="el-GR" dirty="0">
                <a:solidFill>
                  <a:schemeClr val="bg1"/>
                </a:solidFill>
              </a:rPr>
              <a:t>του ν. </a:t>
            </a:r>
            <a:r>
              <a:rPr lang="el-GR" dirty="0" smtClean="0">
                <a:solidFill>
                  <a:schemeClr val="bg1"/>
                </a:solidFill>
              </a:rPr>
              <a:t>4706/2020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α</a:t>
            </a:r>
            <a:r>
              <a:rPr lang="el-GR" dirty="0">
                <a:solidFill>
                  <a:schemeClr val="bg1"/>
                </a:solidFill>
              </a:rPr>
              <a:t>) </a:t>
            </a:r>
            <a:r>
              <a:rPr lang="el-GR" b="1" dirty="0">
                <a:solidFill>
                  <a:schemeClr val="bg1"/>
                </a:solidFill>
              </a:rPr>
              <a:t>επίπληξη ή χρηματικό πρόστιμο </a:t>
            </a:r>
            <a:r>
              <a:rPr lang="el-GR" dirty="0">
                <a:solidFill>
                  <a:schemeClr val="bg1"/>
                </a:solidFill>
              </a:rPr>
              <a:t>μέχρι </a:t>
            </a:r>
            <a:r>
              <a:rPr lang="el-GR" dirty="0" smtClean="0">
                <a:solidFill>
                  <a:schemeClr val="bg1"/>
                </a:solidFill>
              </a:rPr>
              <a:t>3 εκατομμύρια </a:t>
            </a:r>
            <a:r>
              <a:rPr lang="el-GR" dirty="0">
                <a:solidFill>
                  <a:schemeClr val="bg1"/>
                </a:solidFill>
              </a:rPr>
              <a:t>ευρώ </a:t>
            </a:r>
            <a:r>
              <a:rPr lang="el-GR" b="1" dirty="0">
                <a:solidFill>
                  <a:schemeClr val="bg1"/>
                </a:solidFill>
              </a:rPr>
              <a:t>στην </a:t>
            </a:r>
            <a:r>
              <a:rPr lang="el-GR" b="1" dirty="0" smtClean="0">
                <a:solidFill>
                  <a:schemeClr val="bg1"/>
                </a:solidFill>
              </a:rPr>
              <a:t>εταιρία </a:t>
            </a:r>
            <a:r>
              <a:rPr lang="el-GR" dirty="0" smtClean="0">
                <a:solidFill>
                  <a:schemeClr val="bg1"/>
                </a:solidFill>
              </a:rPr>
              <a:t>και έως 5 % </a:t>
            </a:r>
            <a:r>
              <a:rPr lang="el-GR" dirty="0">
                <a:solidFill>
                  <a:schemeClr val="bg1"/>
                </a:solidFill>
              </a:rPr>
              <a:t>του συνολικού ετήσιου </a:t>
            </a:r>
            <a:r>
              <a:rPr lang="el-GR" dirty="0" smtClean="0">
                <a:solidFill>
                  <a:schemeClr val="bg1"/>
                </a:solidFill>
              </a:rPr>
              <a:t>κύκλου </a:t>
            </a:r>
            <a:r>
              <a:rPr lang="el-GR" dirty="0">
                <a:solidFill>
                  <a:schemeClr val="bg1"/>
                </a:solidFill>
              </a:rPr>
              <a:t>εργασιών της, σύμφωνα με τις οικονομικές </a:t>
            </a:r>
            <a:r>
              <a:rPr lang="el-GR" dirty="0" smtClean="0">
                <a:solidFill>
                  <a:schemeClr val="bg1"/>
                </a:solidFill>
              </a:rPr>
              <a:t>καταστάσεις </a:t>
            </a:r>
            <a:r>
              <a:rPr lang="el-GR" dirty="0">
                <a:solidFill>
                  <a:schemeClr val="bg1"/>
                </a:solidFill>
              </a:rPr>
              <a:t>κατά το οικονομικό έτος που αφορά η παράβαση </a:t>
            </a: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β</a:t>
            </a:r>
            <a:r>
              <a:rPr lang="el-GR" dirty="0">
                <a:solidFill>
                  <a:schemeClr val="bg1"/>
                </a:solidFill>
              </a:rPr>
              <a:t>) επίπληξη ή χρηματικό πρόστιμο μέχρι </a:t>
            </a:r>
            <a:r>
              <a:rPr lang="el-GR" dirty="0" smtClean="0">
                <a:solidFill>
                  <a:schemeClr val="bg1"/>
                </a:solidFill>
              </a:rPr>
              <a:t>3 εκατομμύρια </a:t>
            </a:r>
            <a:r>
              <a:rPr lang="el-GR" dirty="0">
                <a:solidFill>
                  <a:schemeClr val="bg1"/>
                </a:solidFill>
              </a:rPr>
              <a:t>ευρώ </a:t>
            </a:r>
            <a:r>
              <a:rPr lang="el-GR" b="1" dirty="0">
                <a:solidFill>
                  <a:schemeClr val="bg1"/>
                </a:solidFill>
              </a:rPr>
              <a:t>σε μέλη του </a:t>
            </a:r>
            <a:r>
              <a:rPr lang="el-GR" b="1" dirty="0" smtClean="0">
                <a:solidFill>
                  <a:schemeClr val="bg1"/>
                </a:solidFill>
              </a:rPr>
              <a:t>ΔΣ ή </a:t>
            </a:r>
            <a:r>
              <a:rPr lang="el-GR" b="1" dirty="0">
                <a:solidFill>
                  <a:schemeClr val="bg1"/>
                </a:solidFill>
              </a:rPr>
              <a:t>άλλα φυσικά ή νομικά πρόσωπα </a:t>
            </a:r>
            <a:r>
              <a:rPr lang="el-GR" dirty="0">
                <a:solidFill>
                  <a:schemeClr val="bg1"/>
                </a:solidFill>
              </a:rPr>
              <a:t>που εμπίπτουν στο πεδίο εφαρμογής του </a:t>
            </a:r>
            <a:r>
              <a:rPr lang="el-GR" dirty="0" smtClean="0">
                <a:solidFill>
                  <a:schemeClr val="bg1"/>
                </a:solidFill>
              </a:rPr>
              <a:t>παρόντος</a:t>
            </a:r>
          </a:p>
          <a:p>
            <a:pPr algn="just">
              <a:buFontTx/>
              <a:buChar char="-"/>
            </a:pPr>
            <a:endParaRPr lang="el-GR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 Απόφαση </a:t>
            </a:r>
            <a:r>
              <a:rPr lang="el-GR" dirty="0" smtClean="0">
                <a:solidFill>
                  <a:schemeClr val="bg1"/>
                </a:solidFill>
              </a:rPr>
              <a:t>του Δ.Σ. της Ε.Κ. 1Α/890/18.9.2020 «Εξειδίκευση </a:t>
            </a:r>
            <a:r>
              <a:rPr lang="el-GR" dirty="0">
                <a:solidFill>
                  <a:schemeClr val="bg1"/>
                </a:solidFill>
              </a:rPr>
              <a:t>του συστήματος προσδιορισμού, υπολογισμού και επιμέτρησης του ύψους των κυρώσεων ανά παράβαση που επιβάλλονται δυνάμει του άρθρου 24 του ν. </a:t>
            </a:r>
            <a:r>
              <a:rPr lang="el-GR" dirty="0" smtClean="0">
                <a:solidFill>
                  <a:schemeClr val="bg1"/>
                </a:solidFill>
              </a:rPr>
              <a:t>4706/2020». 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52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024" y="72814"/>
            <a:ext cx="10772775" cy="64854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Ν</a:t>
            </a:r>
            <a:r>
              <a:rPr lang="el-GR" dirty="0" smtClean="0">
                <a:solidFill>
                  <a:schemeClr val="bg1"/>
                </a:solidFill>
              </a:rPr>
              <a:t>ομοθετικό πλαίσιο &amp; ενημέρωση ΕΚ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720" y="640218"/>
            <a:ext cx="11755120" cy="5110784"/>
          </a:xfrm>
        </p:spPr>
        <p:txBody>
          <a:bodyPr>
            <a:noAutofit/>
          </a:bodyPr>
          <a:lstStyle/>
          <a:p>
            <a:pPr lvl="0" algn="just"/>
            <a:r>
              <a:rPr lang="el-GR" sz="1800" dirty="0" smtClean="0">
                <a:solidFill>
                  <a:schemeClr val="bg1"/>
                </a:solidFill>
              </a:rPr>
              <a:t>1. </a:t>
            </a:r>
            <a:r>
              <a:rPr lang="el-GR" sz="1800" dirty="0">
                <a:solidFill>
                  <a:schemeClr val="bg1"/>
                </a:solidFill>
                <a:hlinkClick r:id="rId4"/>
              </a:rPr>
              <a:t>Νόμος 4706/2020 (ΦΕΚ Α/136/17.7.2020)</a:t>
            </a:r>
            <a:r>
              <a:rPr lang="en-US" sz="1800" dirty="0">
                <a:solidFill>
                  <a:schemeClr val="bg1"/>
                </a:solidFill>
                <a:hlinkClick r:id="rId4"/>
              </a:rPr>
              <a:t> </a:t>
            </a:r>
            <a:r>
              <a:rPr lang="el-GR" sz="1800" dirty="0">
                <a:solidFill>
                  <a:schemeClr val="bg1"/>
                </a:solidFill>
                <a:hlinkClick r:id="rId4"/>
              </a:rPr>
              <a:t>«Εταιρική διακυβέρνηση ανωνύμων εταιρειών, σύγχρονη αγορά κεφαλαίου, ενσωμάτωση στην ελληνική νομοθεσία της Οδηγίας (ΕΕ) 2017/828 του Ευρωπαϊκού Κοινοβουλίου και του Συμβουλίου, μέτρα προς εφαρμογή του Κανονισμού (ΕΕ) 2017/1131 και άλλες διατάξεις»</a:t>
            </a:r>
            <a:endParaRPr lang="en-US" sz="1800" dirty="0">
              <a:solidFill>
                <a:schemeClr val="bg1"/>
              </a:solidFill>
            </a:endParaRPr>
          </a:p>
          <a:p>
            <a:pPr lvl="0" algn="just"/>
            <a:r>
              <a:rPr lang="el-GR" sz="1800" dirty="0">
                <a:solidFill>
                  <a:schemeClr val="bg1"/>
                </a:solidFill>
              </a:rPr>
              <a:t>2. </a:t>
            </a:r>
            <a:r>
              <a:rPr lang="el-GR" sz="1800" dirty="0">
                <a:solidFill>
                  <a:schemeClr val="bg1"/>
                </a:solidFill>
                <a:hlinkClick r:id="rId5"/>
              </a:rPr>
              <a:t>Απόφαση ΔΣ 1Α/890/18.9.2020_Εξειδίκευση του συστήματος προσδιορισμού, υπολογισμού και επιμέτρησης του ύψους των κυρώσεων ανά παράβαση που επιβάλλονται δυνάμει του άρθρου 24 του ν. 4706/2020 (ΦΕΚ Β' 4298/2.10.2020)</a:t>
            </a:r>
            <a:endParaRPr lang="en-US" sz="1800" dirty="0">
              <a:solidFill>
                <a:schemeClr val="bg1"/>
              </a:solidFill>
            </a:endParaRPr>
          </a:p>
          <a:p>
            <a:pPr lvl="0" algn="just"/>
            <a:r>
              <a:rPr lang="el-GR" sz="1800" dirty="0">
                <a:solidFill>
                  <a:schemeClr val="bg1"/>
                </a:solidFill>
              </a:rPr>
              <a:t>3. </a:t>
            </a:r>
            <a:r>
              <a:rPr lang="el-GR" sz="1800" dirty="0">
                <a:solidFill>
                  <a:schemeClr val="bg1"/>
                </a:solidFill>
                <a:hlinkClick r:id="rId6"/>
              </a:rPr>
              <a:t>Απόφαση 1/891/30.9.2020 - Εξειδικεύσεις άρθρου 14 παρ. 3 περ. ι και παρ. 4, Αξιολόγηση Συστήματος Εσωτερικού Ελέγχου (ΣΕΕ) και της Εφαρμογής των διατάξεων περί Εταιρικής Διακυβέρνησης (ΕΔ) του ν. 4706/2020 (ΦΕΚ Β' 4556/15.10.2020)</a:t>
            </a:r>
            <a:endParaRPr lang="en-US" sz="1800" dirty="0">
              <a:solidFill>
                <a:schemeClr val="bg1"/>
              </a:solidFill>
            </a:endParaRPr>
          </a:p>
          <a:p>
            <a:pPr algn="just"/>
            <a:r>
              <a:rPr lang="el-GR" sz="1800" dirty="0">
                <a:solidFill>
                  <a:schemeClr val="bg1"/>
                </a:solidFill>
              </a:rPr>
              <a:t>4. </a:t>
            </a:r>
            <a:r>
              <a:rPr lang="el-GR" sz="1800" dirty="0">
                <a:solidFill>
                  <a:schemeClr val="bg1"/>
                </a:solidFill>
                <a:hlinkClick r:id="rId7"/>
              </a:rPr>
              <a:t>Απόφαση ΔΣ 2/905/3.3.2021_Εφαρμογή των διατάξεων του άρθρου 17 του ν. 4706/2020_ΦΕΚ Β </a:t>
            </a:r>
            <a:r>
              <a:rPr lang="el-GR" sz="1800" dirty="0">
                <a:solidFill>
                  <a:schemeClr val="bg1"/>
                </a:solidFill>
                <a:hlinkClick r:id="rId7"/>
              </a:rPr>
              <a:t>1245/31.3.2021</a:t>
            </a:r>
            <a:endParaRPr lang="en-US" sz="1800" dirty="0">
              <a:solidFill>
                <a:schemeClr val="bg1"/>
              </a:solidFill>
            </a:endParaRPr>
          </a:p>
          <a:p>
            <a:pPr algn="just"/>
            <a:r>
              <a:rPr lang="el-GR" sz="1800" dirty="0">
                <a:solidFill>
                  <a:schemeClr val="bg1"/>
                </a:solidFill>
              </a:rPr>
              <a:t>5. </a:t>
            </a:r>
            <a:r>
              <a:rPr lang="el-GR" sz="1800" dirty="0">
                <a:solidFill>
                  <a:schemeClr val="bg1"/>
                </a:solidFill>
                <a:hlinkClick r:id="rId8"/>
              </a:rPr>
              <a:t>ΕΡΩΤΗΜΑΤΑ ΚΑΙ ΑΠΑΝΤΗΣΕΙΣ ΑΝΑΦΟΡΙΚΑ ΜΕ ΤΙΣ ΔΙΑΤΑΞΕΙΣ ΤΟΥ ΑΡΘΡΟΥ 44 ΤΟΥ Ν. 4449/2017 ΓΙΑ ΤΗΝ ΕΠΙΤΡΟΠΗ ΕΛΕΓΧΟΥ_31052021</a:t>
            </a:r>
            <a:endParaRPr lang="en-US" sz="1800" dirty="0">
              <a:solidFill>
                <a:schemeClr val="bg1"/>
              </a:solidFill>
            </a:endParaRPr>
          </a:p>
          <a:p>
            <a:pPr algn="just"/>
            <a:r>
              <a:rPr lang="el-GR" sz="1800" dirty="0">
                <a:solidFill>
                  <a:schemeClr val="bg1"/>
                </a:solidFill>
              </a:rPr>
              <a:t>6. </a:t>
            </a:r>
            <a:r>
              <a:rPr lang="el-GR" sz="1800" dirty="0">
                <a:solidFill>
                  <a:schemeClr val="bg1"/>
                </a:solidFill>
                <a:hlinkClick r:id="rId9"/>
              </a:rPr>
              <a:t>Επισημάνσεις, διευκρινίσεις και συστάσεις, εν όψει της σύγκλισης των Γ.Σ. και της έναρξης ισχύος του νόμου 4706/2020</a:t>
            </a:r>
            <a:endParaRPr lang="en-US" sz="1800" dirty="0">
              <a:solidFill>
                <a:schemeClr val="bg1"/>
              </a:solidFill>
            </a:endParaRPr>
          </a:p>
          <a:p>
            <a:pPr lvl="0" algn="just"/>
            <a:r>
              <a:rPr lang="el-GR" sz="1800" dirty="0">
                <a:solidFill>
                  <a:schemeClr val="bg1"/>
                </a:solidFill>
              </a:rPr>
              <a:t>7. </a:t>
            </a:r>
            <a:r>
              <a:rPr lang="el-GR" sz="1800" dirty="0">
                <a:solidFill>
                  <a:schemeClr val="bg1"/>
                </a:solidFill>
                <a:hlinkClick r:id="rId10"/>
              </a:rPr>
              <a:t>Υποχρέωση γνωστοποίησης στην ιστοσελίδα των εκδοτών των στοιχείων του αρμόδιου επικοινωνίας με μετόχους και επενδυτές</a:t>
            </a:r>
            <a:endParaRPr lang="en-US" sz="1800" dirty="0">
              <a:solidFill>
                <a:schemeClr val="bg1"/>
              </a:solidFill>
            </a:endParaRPr>
          </a:p>
          <a:p>
            <a:pPr lvl="0" algn="just"/>
            <a:r>
              <a:rPr lang="el-GR" sz="1800" dirty="0">
                <a:solidFill>
                  <a:schemeClr val="bg1"/>
                </a:solidFill>
              </a:rPr>
              <a:t>8. </a:t>
            </a:r>
            <a:r>
              <a:rPr lang="el-GR" sz="1800" dirty="0">
                <a:solidFill>
                  <a:schemeClr val="bg1"/>
                </a:solidFill>
                <a:hlinkClick r:id="rId11"/>
              </a:rPr>
              <a:t>Εγκύκλιος </a:t>
            </a:r>
            <a:r>
              <a:rPr lang="el-GR" sz="1800" dirty="0" err="1">
                <a:solidFill>
                  <a:schemeClr val="bg1"/>
                </a:solidFill>
                <a:hlinkClick r:id="rId11"/>
              </a:rPr>
              <a:t>αρ</a:t>
            </a:r>
            <a:r>
              <a:rPr lang="el-GR" sz="1800" dirty="0">
                <a:solidFill>
                  <a:schemeClr val="bg1"/>
                </a:solidFill>
                <a:hlinkClick r:id="rId11"/>
              </a:rPr>
              <a:t>. 60 (Θέμα: Κατευθυντήριες γραμμές για την Πολιτική Καταλληλόλητας του άρθρου 3 του ν. 4706/2020)</a:t>
            </a:r>
            <a:endParaRPr lang="en-US" sz="1800" dirty="0">
              <a:solidFill>
                <a:schemeClr val="bg1"/>
              </a:solidFill>
            </a:endParaRPr>
          </a:p>
          <a:p>
            <a:pPr lvl="0" algn="just"/>
            <a:r>
              <a:rPr lang="el-GR" sz="1800" dirty="0">
                <a:solidFill>
                  <a:schemeClr val="bg1"/>
                </a:solidFill>
              </a:rPr>
              <a:t>9. </a:t>
            </a:r>
            <a:r>
              <a:rPr lang="el-GR" sz="1800" dirty="0">
                <a:solidFill>
                  <a:schemeClr val="bg1"/>
                </a:solidFill>
                <a:hlinkClick r:id="rId12"/>
              </a:rPr>
              <a:t>Η από 1508/17.07.2020 επιστολή της ΕΚ προς τις εισηγμένες εταιρείες</a:t>
            </a:r>
            <a:endParaRPr lang="en-US" sz="1800" dirty="0">
              <a:solidFill>
                <a:schemeClr val="bg1"/>
              </a:solidFill>
            </a:endParaRPr>
          </a:p>
          <a:p>
            <a:pPr algn="just"/>
            <a:r>
              <a:rPr lang="el-GR" sz="1800" dirty="0">
                <a:solidFill>
                  <a:schemeClr val="bg1"/>
                </a:solidFill>
              </a:rPr>
              <a:t>10. </a:t>
            </a:r>
            <a:r>
              <a:rPr lang="el-GR" sz="1800" dirty="0">
                <a:solidFill>
                  <a:schemeClr val="bg1"/>
                </a:solidFill>
                <a:hlinkClick r:id="rId13"/>
              </a:rPr>
              <a:t>Απόφαση ΔΣ 2/917/17.6.2021_Τροποποίηση της υπ’ </a:t>
            </a:r>
            <a:r>
              <a:rPr lang="el-GR" sz="1800" dirty="0" err="1">
                <a:solidFill>
                  <a:schemeClr val="bg1"/>
                </a:solidFill>
                <a:hlinkClick r:id="rId13"/>
              </a:rPr>
              <a:t>αριθμ</a:t>
            </a:r>
            <a:r>
              <a:rPr lang="el-GR" sz="1800" dirty="0">
                <a:solidFill>
                  <a:schemeClr val="bg1"/>
                </a:solidFill>
                <a:hlinkClick r:id="rId13"/>
              </a:rPr>
              <a:t>. 1/891/30.09.2020 Απόφασης του Διοικητικού Συμβουλίου (ΦΕΚ_Β_4556-2020) αναφορικά με τις εξειδικεύσεις του άρθρου 14 παρ. 3 περ. ι και παρ. 4, Αξιολόγηση Συστήματος Εσωτερικού Ελέγχου (ΣΕΕ) και της Εφαρμογής των διατάξεων περί Εταιρικής Διακυβέρνησης (ΕΔ) του ν. </a:t>
            </a:r>
            <a:r>
              <a:rPr lang="el-GR" sz="1800" dirty="0">
                <a:solidFill>
                  <a:schemeClr val="bg1"/>
                </a:solidFill>
                <a:hlinkClick r:id="rId13"/>
              </a:rPr>
              <a:t>4706/2020_ΦΕΚ Β </a:t>
            </a:r>
            <a:r>
              <a:rPr lang="el-GR" sz="1800" dirty="0" smtClean="0">
                <a:solidFill>
                  <a:schemeClr val="bg1"/>
                </a:solidFill>
                <a:hlinkClick r:id="rId13"/>
              </a:rPr>
              <a:t>3040/9.7.2021</a:t>
            </a:r>
            <a:endParaRPr lang="el-G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69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8278" y="2621280"/>
            <a:ext cx="77444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>
                <a:solidFill>
                  <a:schemeClr val="bg1"/>
                </a:solidFill>
              </a:rPr>
              <a:t>Σας ευχαριστώ για την προσοχή σας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565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731012"/>
            <a:ext cx="10753725" cy="4387215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Εταιρική Διακυβέρνηση ανωνύμων εταιριών  (άρθρα 1-24 του ν. 4706/2020)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Με το νέο νόμο 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n-GB" dirty="0" smtClean="0">
                <a:solidFill>
                  <a:schemeClr val="bg1"/>
                </a:solidFill>
              </a:rPr>
              <a:t>- </a:t>
            </a:r>
            <a:r>
              <a:rPr lang="el-GR" dirty="0" smtClean="0">
                <a:solidFill>
                  <a:schemeClr val="bg1"/>
                </a:solidFill>
              </a:rPr>
              <a:t>εισάγεται ένα αναλυτικό πλέγμα διατάξεων που διέπει τη </a:t>
            </a:r>
            <a:r>
              <a:rPr lang="el-GR" b="1" dirty="0" smtClean="0">
                <a:solidFill>
                  <a:schemeClr val="bg1"/>
                </a:solidFill>
              </a:rPr>
              <a:t>λειτουργία του Δ.Σ. </a:t>
            </a:r>
            <a:r>
              <a:rPr lang="el-GR" dirty="0" smtClean="0">
                <a:solidFill>
                  <a:schemeClr val="bg1"/>
                </a:solidFill>
              </a:rPr>
              <a:t>(3-9)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θεσμοθετούνται </a:t>
            </a:r>
            <a:r>
              <a:rPr lang="el-GR" b="1" dirty="0" smtClean="0">
                <a:solidFill>
                  <a:schemeClr val="bg1"/>
                </a:solidFill>
              </a:rPr>
              <a:t>δύο νέες επιτροπές </a:t>
            </a:r>
            <a:r>
              <a:rPr lang="el-GR" dirty="0" smtClean="0">
                <a:solidFill>
                  <a:schemeClr val="bg1"/>
                </a:solidFill>
              </a:rPr>
              <a:t>του Δ.Σ., η Επιτροπή Αποδοχών και η Επιτροπή </a:t>
            </a:r>
            <a:r>
              <a:rPr lang="el-GR" dirty="0" smtClean="0">
                <a:solidFill>
                  <a:schemeClr val="bg1"/>
                </a:solidFill>
              </a:rPr>
              <a:t>Υποψηφιοτήτων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(10-11</a:t>
            </a:r>
            <a:r>
              <a:rPr lang="el-GR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αναβαθμίζονται ουσιωδώς οι απαιτούμενες </a:t>
            </a:r>
            <a:r>
              <a:rPr lang="el-GR" b="1" dirty="0" smtClean="0">
                <a:solidFill>
                  <a:schemeClr val="bg1"/>
                </a:solidFill>
              </a:rPr>
              <a:t>οργανωτικές δομές </a:t>
            </a:r>
            <a:r>
              <a:rPr lang="el-GR" dirty="0" smtClean="0">
                <a:solidFill>
                  <a:schemeClr val="bg1"/>
                </a:solidFill>
              </a:rPr>
              <a:t>της </a:t>
            </a:r>
            <a:r>
              <a:rPr lang="el-GR" dirty="0" smtClean="0">
                <a:solidFill>
                  <a:schemeClr val="bg1"/>
                </a:solidFill>
              </a:rPr>
              <a:t>Εταιρίας</a:t>
            </a:r>
            <a:r>
              <a:rPr lang="el-GR" dirty="0" smtClean="0">
                <a:solidFill>
                  <a:schemeClr val="bg1"/>
                </a:solidFill>
              </a:rPr>
              <a:t>, προσαρμοσμένες στο μέγεθος και την πολυπλοκότητα των δραστηριοτήτων </a:t>
            </a:r>
            <a:r>
              <a:rPr lang="el-GR" dirty="0" smtClean="0">
                <a:solidFill>
                  <a:schemeClr val="bg1"/>
                </a:solidFill>
              </a:rPr>
              <a:t>τους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(13-17</a:t>
            </a:r>
            <a:r>
              <a:rPr lang="el-GR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εισάγονται διατάξεις για την </a:t>
            </a:r>
            <a:r>
              <a:rPr lang="el-GR" b="1" dirty="0" smtClean="0">
                <a:solidFill>
                  <a:schemeClr val="bg1"/>
                </a:solidFill>
              </a:rPr>
              <a:t>ενημέρωση των επενδυτών </a:t>
            </a:r>
            <a:r>
              <a:rPr lang="el-GR" dirty="0" smtClean="0">
                <a:solidFill>
                  <a:schemeClr val="bg1"/>
                </a:solidFill>
              </a:rPr>
              <a:t>(18 – 23)</a:t>
            </a:r>
            <a:endParaRPr lang="en-GB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684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– ΔΣ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504336"/>
            <a:ext cx="10753725" cy="4613892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solidFill>
                  <a:schemeClr val="bg1"/>
                </a:solidFill>
              </a:rPr>
              <a:t>- Η Εταιρία </a:t>
            </a:r>
            <a:r>
              <a:rPr lang="el-GR" dirty="0">
                <a:solidFill>
                  <a:schemeClr val="bg1"/>
                </a:solidFill>
              </a:rPr>
              <a:t>διαθέτει </a:t>
            </a:r>
            <a:r>
              <a:rPr lang="el-GR" b="1" dirty="0">
                <a:solidFill>
                  <a:schemeClr val="bg1"/>
                </a:solidFill>
              </a:rPr>
              <a:t>πολιτική καταλληλότητας </a:t>
            </a:r>
            <a:r>
              <a:rPr lang="el-GR" dirty="0">
                <a:solidFill>
                  <a:schemeClr val="bg1"/>
                </a:solidFill>
              </a:rPr>
              <a:t>των μελών του Δ.Σ</a:t>
            </a:r>
            <a:r>
              <a:rPr lang="el-GR" dirty="0" smtClean="0">
                <a:solidFill>
                  <a:schemeClr val="bg1"/>
                </a:solidFill>
              </a:rPr>
              <a:t>. -  </a:t>
            </a:r>
            <a:r>
              <a:rPr lang="el-GR" dirty="0">
                <a:solidFill>
                  <a:schemeClr val="bg1"/>
                </a:solidFill>
              </a:rPr>
              <a:t>υποβάλλεται προς </a:t>
            </a:r>
            <a:r>
              <a:rPr lang="el-GR" dirty="0" smtClean="0">
                <a:solidFill>
                  <a:schemeClr val="bg1"/>
                </a:solidFill>
              </a:rPr>
              <a:t>έγκριση στην </a:t>
            </a:r>
            <a:r>
              <a:rPr lang="el-GR" dirty="0">
                <a:solidFill>
                  <a:schemeClr val="bg1"/>
                </a:solidFill>
              </a:rPr>
              <a:t>Γενική Συνέλευση και αναρτάται στον </a:t>
            </a:r>
            <a:r>
              <a:rPr lang="el-GR" dirty="0" smtClean="0">
                <a:solidFill>
                  <a:schemeClr val="bg1"/>
                </a:solidFill>
              </a:rPr>
              <a:t>ιστότοπο </a:t>
            </a:r>
            <a:r>
              <a:rPr lang="en-US" dirty="0" err="1" smtClean="0">
                <a:solidFill>
                  <a:schemeClr val="bg1"/>
                </a:solidFill>
              </a:rPr>
              <a:t>της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Ετ</a:t>
            </a:r>
            <a:r>
              <a:rPr lang="en-US" dirty="0" smtClean="0">
                <a:solidFill>
                  <a:schemeClr val="bg1"/>
                </a:solidFill>
              </a:rPr>
              <a:t>αιρίας.</a:t>
            </a:r>
            <a:endParaRPr lang="el-GR" dirty="0" smtClean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Επαρκή </a:t>
            </a:r>
            <a:r>
              <a:rPr lang="el-GR" b="1" dirty="0" smtClean="0">
                <a:solidFill>
                  <a:schemeClr val="bg1"/>
                </a:solidFill>
              </a:rPr>
              <a:t>εκπροσώπηση </a:t>
            </a:r>
            <a:r>
              <a:rPr lang="el-GR" b="1" dirty="0">
                <a:solidFill>
                  <a:schemeClr val="bg1"/>
                </a:solidFill>
              </a:rPr>
              <a:t>ανά φύλο </a:t>
            </a:r>
            <a:r>
              <a:rPr lang="el-GR" dirty="0">
                <a:solidFill>
                  <a:schemeClr val="bg1"/>
                </a:solidFill>
              </a:rPr>
              <a:t>σε ποσοστό που δεν υπολείπεται </a:t>
            </a:r>
            <a:r>
              <a:rPr lang="el-GR" b="1" dirty="0" smtClean="0">
                <a:solidFill>
                  <a:schemeClr val="bg1"/>
                </a:solidFill>
              </a:rPr>
              <a:t>25% </a:t>
            </a:r>
            <a:r>
              <a:rPr lang="el-GR" dirty="0">
                <a:solidFill>
                  <a:schemeClr val="bg1"/>
                </a:solidFill>
              </a:rPr>
              <a:t>του συνόλου των </a:t>
            </a:r>
            <a:r>
              <a:rPr lang="el-GR" dirty="0" smtClean="0">
                <a:solidFill>
                  <a:schemeClr val="bg1"/>
                </a:solidFill>
              </a:rPr>
              <a:t>μελών Δ.Σ.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Σε </a:t>
            </a:r>
            <a:r>
              <a:rPr lang="el-GR" dirty="0">
                <a:solidFill>
                  <a:schemeClr val="bg1"/>
                </a:solidFill>
              </a:rPr>
              <a:t>περίπτωση που διαπιστώνεται η </a:t>
            </a:r>
            <a:r>
              <a:rPr lang="el-GR" b="1" dirty="0">
                <a:solidFill>
                  <a:schemeClr val="bg1"/>
                </a:solidFill>
              </a:rPr>
              <a:t>παύση της </a:t>
            </a:r>
            <a:r>
              <a:rPr lang="el-GR" b="1" dirty="0" smtClean="0">
                <a:solidFill>
                  <a:schemeClr val="bg1"/>
                </a:solidFill>
              </a:rPr>
              <a:t>συνδρομής </a:t>
            </a:r>
            <a:r>
              <a:rPr lang="el-GR" dirty="0">
                <a:solidFill>
                  <a:schemeClr val="bg1"/>
                </a:solidFill>
              </a:rPr>
              <a:t>ενός ή περισσοτέρων από τα κριτήρια </a:t>
            </a:r>
            <a:r>
              <a:rPr lang="el-GR" dirty="0" smtClean="0">
                <a:solidFill>
                  <a:schemeClr val="bg1"/>
                </a:solidFill>
              </a:rPr>
              <a:t>καταλληλότητας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στο </a:t>
            </a:r>
            <a:r>
              <a:rPr lang="el-GR" dirty="0">
                <a:solidFill>
                  <a:schemeClr val="bg1"/>
                </a:solidFill>
              </a:rPr>
              <a:t>πρόσωπο ενός μέλους του </a:t>
            </a:r>
            <a:r>
              <a:rPr lang="el-GR" dirty="0" smtClean="0">
                <a:solidFill>
                  <a:schemeClr val="bg1"/>
                </a:solidFill>
              </a:rPr>
              <a:t>Δ.Σ., η Εταιρία προβαίνει </a:t>
            </a:r>
            <a:r>
              <a:rPr lang="el-GR" dirty="0">
                <a:solidFill>
                  <a:schemeClr val="bg1"/>
                </a:solidFill>
              </a:rPr>
              <a:t>άμεσα </a:t>
            </a:r>
            <a:r>
              <a:rPr lang="el-GR" dirty="0" smtClean="0">
                <a:solidFill>
                  <a:schemeClr val="bg1"/>
                </a:solidFill>
              </a:rPr>
              <a:t>στην </a:t>
            </a:r>
            <a:r>
              <a:rPr lang="el-GR" b="1" dirty="0" smtClean="0">
                <a:solidFill>
                  <a:schemeClr val="bg1"/>
                </a:solidFill>
              </a:rPr>
              <a:t>παύση </a:t>
            </a:r>
            <a:r>
              <a:rPr lang="el-GR" b="1" dirty="0">
                <a:solidFill>
                  <a:schemeClr val="bg1"/>
                </a:solidFill>
              </a:rPr>
              <a:t>και στην αντικατάστασή </a:t>
            </a:r>
            <a:r>
              <a:rPr lang="el-GR" dirty="0">
                <a:solidFill>
                  <a:schemeClr val="bg1"/>
                </a:solidFill>
              </a:rPr>
              <a:t>του εντός </a:t>
            </a:r>
            <a:r>
              <a:rPr lang="el-GR" dirty="0" smtClean="0">
                <a:solidFill>
                  <a:schemeClr val="bg1"/>
                </a:solidFill>
              </a:rPr>
              <a:t>3 μη</a:t>
            </a:r>
            <a:r>
              <a:rPr lang="en-US" dirty="0" err="1" smtClean="0">
                <a:solidFill>
                  <a:schemeClr val="bg1"/>
                </a:solidFill>
              </a:rPr>
              <a:t>νών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l-GR" dirty="0" smtClean="0">
              <a:solidFill>
                <a:schemeClr val="bg1"/>
              </a:solidFill>
            </a:endParaRPr>
          </a:p>
          <a:p>
            <a:pPr algn="just"/>
            <a:endParaRPr lang="el-GR" dirty="0">
              <a:solidFill>
                <a:schemeClr val="bg1"/>
              </a:solidFill>
            </a:endParaRPr>
          </a:p>
          <a:p>
            <a:pPr algn="just"/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n-US" b="1" dirty="0" err="1" smtClean="0">
                <a:solidFill>
                  <a:schemeClr val="bg1"/>
                </a:solidFill>
              </a:rPr>
              <a:t>Εγκύκλιος</a:t>
            </a:r>
            <a:r>
              <a:rPr lang="en-US" b="1" dirty="0" smtClean="0">
                <a:solidFill>
                  <a:schemeClr val="bg1"/>
                </a:solidFill>
              </a:rPr>
              <a:t> αρ. 60 </a:t>
            </a:r>
            <a:r>
              <a:rPr lang="el-GR" b="1" dirty="0" smtClean="0">
                <a:solidFill>
                  <a:schemeClr val="bg1"/>
                </a:solidFill>
              </a:rPr>
              <a:t>«</a:t>
            </a:r>
            <a:r>
              <a:rPr lang="el-GR" dirty="0" smtClean="0">
                <a:solidFill>
                  <a:schemeClr val="bg1"/>
                </a:solidFill>
              </a:rPr>
              <a:t>Κατευθυντήριες </a:t>
            </a:r>
            <a:r>
              <a:rPr lang="el-GR" dirty="0">
                <a:solidFill>
                  <a:schemeClr val="bg1"/>
                </a:solidFill>
              </a:rPr>
              <a:t>γραμμές για την Πολιτική Καταλληλόλητας του άρθρου 3 του ν. </a:t>
            </a:r>
            <a:r>
              <a:rPr lang="el-GR" dirty="0" smtClean="0">
                <a:solidFill>
                  <a:schemeClr val="bg1"/>
                </a:solidFill>
              </a:rPr>
              <a:t>4706/2020</a:t>
            </a:r>
            <a:r>
              <a:rPr lang="el-GR" dirty="0" smtClean="0">
                <a:solidFill>
                  <a:schemeClr val="bg1"/>
                </a:solidFill>
              </a:rPr>
              <a:t>»</a:t>
            </a:r>
            <a:endParaRPr lang="el-GR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algn="just"/>
            <a:endParaRPr lang="el-G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41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- ΔΣ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311296"/>
            <a:ext cx="10753725" cy="4613892"/>
          </a:xfrm>
        </p:spPr>
        <p:txBody>
          <a:bodyPr>
            <a:no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l-GR" dirty="0" smtClean="0">
                <a:solidFill>
                  <a:schemeClr val="bg1"/>
                </a:solidFill>
              </a:rPr>
              <a:t>Το Δ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el-GR" dirty="0" smtClean="0">
                <a:solidFill>
                  <a:schemeClr val="bg1"/>
                </a:solidFill>
              </a:rPr>
              <a:t>Σ. αποτελείται </a:t>
            </a:r>
            <a:r>
              <a:rPr lang="el-GR" dirty="0">
                <a:solidFill>
                  <a:schemeClr val="bg1"/>
                </a:solidFill>
              </a:rPr>
              <a:t>από </a:t>
            </a:r>
            <a:r>
              <a:rPr lang="el-GR" dirty="0" smtClean="0">
                <a:solidFill>
                  <a:schemeClr val="bg1"/>
                </a:solidFill>
              </a:rPr>
              <a:t>εκτελεστικά</a:t>
            </a:r>
            <a:r>
              <a:rPr lang="el-GR" dirty="0">
                <a:solidFill>
                  <a:schemeClr val="bg1"/>
                </a:solidFill>
              </a:rPr>
              <a:t>, μη εκτελεστικά και ανεξάρτητα μη εκτελεστικά </a:t>
            </a:r>
            <a:r>
              <a:rPr lang="el-GR" dirty="0" smtClean="0">
                <a:solidFill>
                  <a:schemeClr val="bg1"/>
                </a:solidFill>
              </a:rPr>
              <a:t>μέλη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Η </a:t>
            </a:r>
            <a:r>
              <a:rPr lang="el-GR" dirty="0">
                <a:solidFill>
                  <a:schemeClr val="bg1"/>
                </a:solidFill>
              </a:rPr>
              <a:t>ιδιότητα των μελών του </a:t>
            </a:r>
            <a:r>
              <a:rPr lang="el-GR" dirty="0" smtClean="0">
                <a:solidFill>
                  <a:schemeClr val="bg1"/>
                </a:solidFill>
              </a:rPr>
              <a:t>Δ.Σ. (εκτελεστικά – μη εκτελεστικά) ορίζεται </a:t>
            </a:r>
            <a:r>
              <a:rPr lang="el-GR" dirty="0">
                <a:solidFill>
                  <a:schemeClr val="bg1"/>
                </a:solidFill>
              </a:rPr>
              <a:t>από </a:t>
            </a:r>
            <a:r>
              <a:rPr lang="el-GR" dirty="0" smtClean="0">
                <a:solidFill>
                  <a:schemeClr val="bg1"/>
                </a:solidFill>
              </a:rPr>
              <a:t>αυτό.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Τα </a:t>
            </a:r>
            <a:r>
              <a:rPr lang="el-GR" b="1" dirty="0">
                <a:solidFill>
                  <a:schemeClr val="bg1"/>
                </a:solidFill>
              </a:rPr>
              <a:t>εκτελεστικά μέλη </a:t>
            </a:r>
            <a:r>
              <a:rPr lang="el-GR" dirty="0">
                <a:solidFill>
                  <a:schemeClr val="bg1"/>
                </a:solidFill>
              </a:rPr>
              <a:t>του </a:t>
            </a:r>
            <a:r>
              <a:rPr lang="el-GR" dirty="0" smtClean="0">
                <a:solidFill>
                  <a:schemeClr val="bg1"/>
                </a:solidFill>
              </a:rPr>
              <a:t>Δ.Σ. είναι </a:t>
            </a:r>
            <a:r>
              <a:rPr lang="el-GR" dirty="0">
                <a:solidFill>
                  <a:schemeClr val="bg1"/>
                </a:solidFill>
              </a:rPr>
              <a:t>υπεύθυνα για την εφαρμογή της </a:t>
            </a:r>
            <a:r>
              <a:rPr lang="el-GR" dirty="0" smtClean="0">
                <a:solidFill>
                  <a:schemeClr val="bg1"/>
                </a:solidFill>
              </a:rPr>
              <a:t>στρατηγικής της Εταιρίας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- Τα </a:t>
            </a:r>
            <a:r>
              <a:rPr lang="el-GR" b="1" dirty="0">
                <a:solidFill>
                  <a:schemeClr val="bg1"/>
                </a:solidFill>
              </a:rPr>
              <a:t>μη εκτελεστικά μέλη </a:t>
            </a:r>
            <a:r>
              <a:rPr lang="el-GR" dirty="0">
                <a:solidFill>
                  <a:schemeClr val="bg1"/>
                </a:solidFill>
              </a:rPr>
              <a:t>του </a:t>
            </a:r>
            <a:r>
              <a:rPr lang="el-GR" dirty="0" smtClean="0">
                <a:solidFill>
                  <a:schemeClr val="bg1"/>
                </a:solidFill>
              </a:rPr>
              <a:t>Δ.Σ.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1096963" lvl="1" indent="-1096963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	α) παρακολουθούν </a:t>
            </a:r>
            <a:r>
              <a:rPr lang="el-GR" dirty="0">
                <a:solidFill>
                  <a:schemeClr val="bg1"/>
                </a:solidFill>
              </a:rPr>
              <a:t>και εξετάζουν τη στρατηγική της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Εταιρίας και την </a:t>
            </a:r>
            <a:r>
              <a:rPr lang="el-GR" dirty="0" smtClean="0">
                <a:solidFill>
                  <a:schemeClr val="bg1"/>
                </a:solidFill>
              </a:rPr>
              <a:t>υλοποίησή </a:t>
            </a:r>
            <a:r>
              <a:rPr lang="el-GR" dirty="0">
                <a:solidFill>
                  <a:schemeClr val="bg1"/>
                </a:solidFill>
              </a:rPr>
              <a:t>της, καθώς και την επίτευξη των στόχων της</a:t>
            </a:r>
            <a:endParaRPr lang="en-US" dirty="0">
              <a:solidFill>
                <a:schemeClr val="bg1"/>
              </a:solidFill>
            </a:endParaRPr>
          </a:p>
          <a:p>
            <a:pPr marL="1096963" lvl="4" indent="-1096963"/>
            <a:r>
              <a:rPr lang="el-GR" sz="2400" dirty="0" smtClean="0">
                <a:solidFill>
                  <a:schemeClr val="bg1"/>
                </a:solidFill>
              </a:rPr>
              <a:t>β</a:t>
            </a:r>
            <a:r>
              <a:rPr lang="el-GR" sz="2400" dirty="0">
                <a:solidFill>
                  <a:schemeClr val="bg1"/>
                </a:solidFill>
              </a:rPr>
              <a:t>) διασφαλίζουν την αποτελεσματική εποπτεία των εκτελεστικών </a:t>
            </a:r>
            <a:r>
              <a:rPr lang="el-GR" sz="2400" dirty="0" smtClean="0">
                <a:solidFill>
                  <a:schemeClr val="bg1"/>
                </a:solidFill>
              </a:rPr>
              <a:t>μελών </a:t>
            </a:r>
            <a:endParaRPr lang="el-GR" sz="2400" dirty="0">
              <a:solidFill>
                <a:schemeClr val="bg1"/>
              </a:solidFill>
            </a:endParaRPr>
          </a:p>
          <a:p>
            <a:pPr marL="1096963" lvl="4" indent="-1096963" algn="just"/>
            <a:r>
              <a:rPr lang="el-GR" sz="2400" dirty="0">
                <a:solidFill>
                  <a:schemeClr val="bg1"/>
                </a:solidFill>
              </a:rPr>
              <a:t>γ) εξετάζουν και εκφράζουν απόψεις σχετικά με τις προτάσεις που υποβάλλουν τα εκτελεστικά μέλη</a:t>
            </a:r>
            <a:endParaRPr lang="en-US" sz="2400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l-GR" dirty="0" smtClean="0">
                <a:solidFill>
                  <a:schemeClr val="bg1"/>
                </a:solidFill>
              </a:rPr>
              <a:t>- Ο </a:t>
            </a:r>
            <a:r>
              <a:rPr lang="el-GR" b="1" dirty="0">
                <a:solidFill>
                  <a:schemeClr val="bg1"/>
                </a:solidFill>
              </a:rPr>
              <a:t>Πρόεδρος του </a:t>
            </a:r>
            <a:r>
              <a:rPr lang="el-GR" b="1" dirty="0" smtClean="0">
                <a:solidFill>
                  <a:schemeClr val="bg1"/>
                </a:solidFill>
              </a:rPr>
              <a:t>Δ.Σ. </a:t>
            </a:r>
            <a:r>
              <a:rPr lang="el-GR" dirty="0" smtClean="0">
                <a:solidFill>
                  <a:schemeClr val="bg1"/>
                </a:solidFill>
              </a:rPr>
              <a:t>είναι μη εκτελεστικό </a:t>
            </a:r>
            <a:r>
              <a:rPr lang="el-GR" dirty="0">
                <a:solidFill>
                  <a:schemeClr val="bg1"/>
                </a:solidFill>
              </a:rPr>
              <a:t>μέλος</a:t>
            </a:r>
            <a:r>
              <a:rPr lang="el-GR" dirty="0" smtClean="0">
                <a:solidFill>
                  <a:schemeClr val="bg1"/>
                </a:solidFill>
              </a:rPr>
              <a:t>. Σε </a:t>
            </a:r>
            <a:r>
              <a:rPr lang="el-GR" dirty="0">
                <a:solidFill>
                  <a:schemeClr val="bg1"/>
                </a:solidFill>
              </a:rPr>
              <a:t>περίπτωση που το </a:t>
            </a:r>
            <a:r>
              <a:rPr lang="el-GR" dirty="0" smtClean="0">
                <a:solidFill>
                  <a:schemeClr val="bg1"/>
                </a:solidFill>
              </a:rPr>
              <a:t>Δ.Σ. διορίσει </a:t>
            </a:r>
            <a:r>
              <a:rPr lang="el-GR" dirty="0">
                <a:solidFill>
                  <a:schemeClr val="bg1"/>
                </a:solidFill>
              </a:rPr>
              <a:t>ως Πρόεδρο ένα εκ </a:t>
            </a:r>
            <a:r>
              <a:rPr lang="el-GR" dirty="0" smtClean="0">
                <a:solidFill>
                  <a:schemeClr val="bg1"/>
                </a:solidFill>
              </a:rPr>
              <a:t>των εκτελεστικών </a:t>
            </a:r>
            <a:r>
              <a:rPr lang="el-GR" dirty="0">
                <a:solidFill>
                  <a:schemeClr val="bg1"/>
                </a:solidFill>
              </a:rPr>
              <a:t>μελών </a:t>
            </a:r>
            <a:r>
              <a:rPr lang="el-GR" dirty="0" smtClean="0">
                <a:solidFill>
                  <a:schemeClr val="bg1"/>
                </a:solidFill>
              </a:rPr>
              <a:t>του, τότε διορίζει </a:t>
            </a:r>
            <a:r>
              <a:rPr lang="el-GR" dirty="0">
                <a:solidFill>
                  <a:schemeClr val="bg1"/>
                </a:solidFill>
              </a:rPr>
              <a:t>υποχρεωτικά αντιπρόεδρο εκ των μη </a:t>
            </a:r>
            <a:r>
              <a:rPr lang="el-GR" dirty="0" smtClean="0">
                <a:solidFill>
                  <a:schemeClr val="bg1"/>
                </a:solidFill>
              </a:rPr>
              <a:t>εκτελεστικών </a:t>
            </a:r>
            <a:r>
              <a:rPr lang="en-US" dirty="0" err="1" smtClean="0">
                <a:solidFill>
                  <a:schemeClr val="bg1"/>
                </a:solidFill>
              </a:rPr>
              <a:t>μελών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l-GR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55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- ΔΣ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362096"/>
            <a:ext cx="10753725" cy="4613892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solidFill>
                  <a:schemeClr val="bg1"/>
                </a:solidFill>
              </a:rPr>
              <a:t>- Τα </a:t>
            </a:r>
            <a:r>
              <a:rPr lang="el-GR" b="1" dirty="0">
                <a:solidFill>
                  <a:schemeClr val="bg1"/>
                </a:solidFill>
              </a:rPr>
              <a:t>ανεξάρτητα μη </a:t>
            </a:r>
            <a:r>
              <a:rPr lang="el-GR" b="1" dirty="0" smtClean="0">
                <a:solidFill>
                  <a:schemeClr val="bg1"/>
                </a:solidFill>
              </a:rPr>
              <a:t>εκτελεστικά μέλη </a:t>
            </a:r>
            <a:r>
              <a:rPr lang="el-GR" dirty="0">
                <a:solidFill>
                  <a:schemeClr val="bg1"/>
                </a:solidFill>
              </a:rPr>
              <a:t>εκλέγονται από τη </a:t>
            </a:r>
            <a:r>
              <a:rPr lang="el-GR" dirty="0" smtClean="0">
                <a:solidFill>
                  <a:schemeClr val="bg1"/>
                </a:solidFill>
              </a:rPr>
              <a:t>Γ.Σ. </a:t>
            </a:r>
            <a:r>
              <a:rPr lang="el-GR" dirty="0">
                <a:solidFill>
                  <a:schemeClr val="bg1"/>
                </a:solidFill>
              </a:rPr>
              <a:t>ή </a:t>
            </a:r>
            <a:r>
              <a:rPr lang="el-GR" dirty="0" smtClean="0">
                <a:solidFill>
                  <a:schemeClr val="bg1"/>
                </a:solidFill>
              </a:rPr>
              <a:t>ορίζονται από </a:t>
            </a:r>
            <a:r>
              <a:rPr lang="el-GR" dirty="0">
                <a:solidFill>
                  <a:schemeClr val="bg1"/>
                </a:solidFill>
              </a:rPr>
              <a:t>το </a:t>
            </a:r>
            <a:r>
              <a:rPr lang="el-GR" dirty="0" smtClean="0">
                <a:solidFill>
                  <a:schemeClr val="bg1"/>
                </a:solidFill>
              </a:rPr>
              <a:t>Δ.Σ. (μόνο σε περίπτωση αντικατάστασης – μέχρι την επόμενη Γ.Σ.)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Τα </a:t>
            </a:r>
            <a:r>
              <a:rPr lang="el-GR" dirty="0">
                <a:solidFill>
                  <a:schemeClr val="bg1"/>
                </a:solidFill>
              </a:rPr>
              <a:t>ανεξάρτητα μη εκτελεστικά μέλη </a:t>
            </a:r>
            <a:r>
              <a:rPr lang="el-GR" dirty="0" smtClean="0">
                <a:solidFill>
                  <a:schemeClr val="bg1"/>
                </a:solidFill>
              </a:rPr>
              <a:t>δεν </a:t>
            </a:r>
            <a:r>
              <a:rPr lang="el-GR" dirty="0">
                <a:solidFill>
                  <a:schemeClr val="bg1"/>
                </a:solidFill>
              </a:rPr>
              <a:t>υπολείπονται του </a:t>
            </a:r>
            <a:r>
              <a:rPr lang="el-GR" b="1" dirty="0" smtClean="0">
                <a:solidFill>
                  <a:schemeClr val="bg1"/>
                </a:solidFill>
              </a:rPr>
              <a:t>1/3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του </a:t>
            </a:r>
            <a:r>
              <a:rPr lang="el-GR" dirty="0">
                <a:solidFill>
                  <a:schemeClr val="bg1"/>
                </a:solidFill>
              </a:rPr>
              <a:t>συνολικού αριθμού των μελών του και, πάντως, </a:t>
            </a:r>
            <a:r>
              <a:rPr lang="el-GR" dirty="0" smtClean="0">
                <a:solidFill>
                  <a:schemeClr val="bg1"/>
                </a:solidFill>
              </a:rPr>
              <a:t>δεν είναι </a:t>
            </a:r>
            <a:r>
              <a:rPr lang="el-GR" dirty="0">
                <a:solidFill>
                  <a:schemeClr val="bg1"/>
                </a:solidFill>
              </a:rPr>
              <a:t>λιγότερα από </a:t>
            </a:r>
            <a:r>
              <a:rPr lang="el-GR" b="1" dirty="0" smtClean="0">
                <a:solidFill>
                  <a:schemeClr val="bg1"/>
                </a:solidFill>
              </a:rPr>
              <a:t>2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Στις </a:t>
            </a:r>
            <a:r>
              <a:rPr lang="el-GR" dirty="0">
                <a:solidFill>
                  <a:schemeClr val="bg1"/>
                </a:solidFill>
              </a:rPr>
              <a:t>συνεδριάσεις του </a:t>
            </a:r>
            <a:r>
              <a:rPr lang="el-GR" dirty="0" smtClean="0">
                <a:solidFill>
                  <a:schemeClr val="bg1"/>
                </a:solidFill>
              </a:rPr>
              <a:t>Δ.Σ. που έχουν </a:t>
            </a:r>
            <a:r>
              <a:rPr lang="el-GR" dirty="0">
                <a:solidFill>
                  <a:schemeClr val="bg1"/>
                </a:solidFill>
              </a:rPr>
              <a:t>ως θέμα την κατάρτιση των </a:t>
            </a:r>
            <a:r>
              <a:rPr lang="el-GR" b="1" dirty="0">
                <a:solidFill>
                  <a:schemeClr val="bg1"/>
                </a:solidFill>
              </a:rPr>
              <a:t>οικονομικών </a:t>
            </a:r>
            <a:r>
              <a:rPr lang="el-GR" b="1" dirty="0" smtClean="0">
                <a:solidFill>
                  <a:schemeClr val="bg1"/>
                </a:solidFill>
              </a:rPr>
              <a:t>καταστάσεων </a:t>
            </a:r>
            <a:r>
              <a:rPr lang="el-GR" b="1" dirty="0">
                <a:solidFill>
                  <a:schemeClr val="bg1"/>
                </a:solidFill>
              </a:rPr>
              <a:t>της </a:t>
            </a:r>
            <a:r>
              <a:rPr lang="el-GR" b="1" dirty="0" smtClean="0">
                <a:solidFill>
                  <a:schemeClr val="bg1"/>
                </a:solidFill>
              </a:rPr>
              <a:t>Εταιρίας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πρέπει να παρίστανται 2 </a:t>
            </a:r>
            <a:r>
              <a:rPr lang="el-GR" dirty="0">
                <a:solidFill>
                  <a:schemeClr val="bg1"/>
                </a:solidFill>
              </a:rPr>
              <a:t>τουλάχιστον </a:t>
            </a:r>
            <a:r>
              <a:rPr lang="el-GR" dirty="0" smtClean="0">
                <a:solidFill>
                  <a:schemeClr val="bg1"/>
                </a:solidFill>
              </a:rPr>
              <a:t>ανεξάρτητα </a:t>
            </a:r>
            <a:r>
              <a:rPr lang="el-GR" dirty="0">
                <a:solidFill>
                  <a:schemeClr val="bg1"/>
                </a:solidFill>
              </a:rPr>
              <a:t>μη εκτελεστικά </a:t>
            </a:r>
            <a:r>
              <a:rPr lang="el-GR" dirty="0" smtClean="0">
                <a:solidFill>
                  <a:schemeClr val="bg1"/>
                </a:solidFill>
              </a:rPr>
              <a:t>μέλη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Σε </a:t>
            </a:r>
            <a:r>
              <a:rPr lang="el-GR" dirty="0">
                <a:solidFill>
                  <a:schemeClr val="bg1"/>
                </a:solidFill>
              </a:rPr>
              <a:t>περίπτωση </a:t>
            </a:r>
            <a:r>
              <a:rPr lang="el-GR" b="1" dirty="0" smtClean="0">
                <a:solidFill>
                  <a:schemeClr val="bg1"/>
                </a:solidFill>
              </a:rPr>
              <a:t>αναιτιολόγητης απουσίας </a:t>
            </a:r>
            <a:r>
              <a:rPr lang="el-GR" dirty="0">
                <a:solidFill>
                  <a:schemeClr val="bg1"/>
                </a:solidFill>
              </a:rPr>
              <a:t>ανεξάρτητου μέλους σε </a:t>
            </a:r>
            <a:r>
              <a:rPr lang="el-GR" dirty="0" smtClean="0">
                <a:solidFill>
                  <a:schemeClr val="bg1"/>
                </a:solidFill>
              </a:rPr>
              <a:t>2 τουλάχιστον συνεχόμενες </a:t>
            </a:r>
            <a:r>
              <a:rPr lang="el-GR" dirty="0">
                <a:solidFill>
                  <a:schemeClr val="bg1"/>
                </a:solidFill>
              </a:rPr>
              <a:t>συνεδριάσεις του </a:t>
            </a:r>
            <a:r>
              <a:rPr lang="el-GR" dirty="0" smtClean="0">
                <a:solidFill>
                  <a:schemeClr val="bg1"/>
                </a:solidFill>
              </a:rPr>
              <a:t>Δ.Σ. το </a:t>
            </a:r>
            <a:r>
              <a:rPr lang="el-GR" dirty="0">
                <a:solidFill>
                  <a:schemeClr val="bg1"/>
                </a:solidFill>
              </a:rPr>
              <a:t>μέλος αυτό λογίζεται ως </a:t>
            </a:r>
            <a:r>
              <a:rPr lang="el-GR" dirty="0" smtClean="0">
                <a:solidFill>
                  <a:schemeClr val="bg1"/>
                </a:solidFill>
              </a:rPr>
              <a:t>παραιτηθέν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Τα ανεξάρτητα </a:t>
            </a:r>
            <a:r>
              <a:rPr lang="el-GR" dirty="0">
                <a:solidFill>
                  <a:schemeClr val="bg1"/>
                </a:solidFill>
              </a:rPr>
              <a:t>μη εκτελεστικά μέλη υποβάλλουν</a:t>
            </a:r>
            <a:r>
              <a:rPr lang="el-GR" dirty="0" smtClean="0">
                <a:solidFill>
                  <a:schemeClr val="bg1"/>
                </a:solidFill>
              </a:rPr>
              <a:t>, από </a:t>
            </a:r>
            <a:r>
              <a:rPr lang="el-GR" dirty="0">
                <a:solidFill>
                  <a:schemeClr val="bg1"/>
                </a:solidFill>
              </a:rPr>
              <a:t>κοινού ή το καθένα χωριστά, </a:t>
            </a:r>
            <a:r>
              <a:rPr lang="el-GR" b="1" dirty="0">
                <a:solidFill>
                  <a:schemeClr val="bg1"/>
                </a:solidFill>
              </a:rPr>
              <a:t>αναφορές και </a:t>
            </a:r>
            <a:r>
              <a:rPr lang="el-GR" b="1" dirty="0" smtClean="0">
                <a:solidFill>
                  <a:schemeClr val="bg1"/>
                </a:solidFill>
              </a:rPr>
              <a:t>εκθέσεις </a:t>
            </a:r>
            <a:r>
              <a:rPr lang="el-GR" b="1" dirty="0">
                <a:solidFill>
                  <a:schemeClr val="bg1"/>
                </a:solidFill>
              </a:rPr>
              <a:t>προς την </a:t>
            </a:r>
            <a:r>
              <a:rPr lang="el-GR" b="1" dirty="0" smtClean="0">
                <a:solidFill>
                  <a:schemeClr val="bg1"/>
                </a:solidFill>
              </a:rPr>
              <a:t>Γ.Σ.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Η </a:t>
            </a:r>
            <a:r>
              <a:rPr lang="el-GR" dirty="0">
                <a:solidFill>
                  <a:schemeClr val="bg1"/>
                </a:solidFill>
              </a:rPr>
              <a:t>πλήρωση των </a:t>
            </a:r>
            <a:r>
              <a:rPr lang="el-GR" dirty="0" smtClean="0">
                <a:solidFill>
                  <a:schemeClr val="bg1"/>
                </a:solidFill>
              </a:rPr>
              <a:t>προϋποθέσεων ανεξαρτησίας </a:t>
            </a:r>
            <a:r>
              <a:rPr lang="el-GR" dirty="0" smtClean="0">
                <a:solidFill>
                  <a:schemeClr val="bg1"/>
                </a:solidFill>
              </a:rPr>
              <a:t>επανεξετάζεται τουλάχιστον </a:t>
            </a:r>
            <a:r>
              <a:rPr lang="el-GR" dirty="0" smtClean="0">
                <a:solidFill>
                  <a:schemeClr val="bg1"/>
                </a:solidFill>
              </a:rPr>
              <a:t>σε </a:t>
            </a:r>
            <a:r>
              <a:rPr lang="el-GR" dirty="0" smtClean="0">
                <a:solidFill>
                  <a:schemeClr val="bg1"/>
                </a:solidFill>
              </a:rPr>
              <a:t>ετήσια </a:t>
            </a:r>
            <a:r>
              <a:rPr lang="el-GR" dirty="0" smtClean="0">
                <a:solidFill>
                  <a:schemeClr val="bg1"/>
                </a:solidFill>
              </a:rPr>
              <a:t>βάση, πριν </a:t>
            </a:r>
            <a:r>
              <a:rPr lang="el-GR" dirty="0">
                <a:solidFill>
                  <a:schemeClr val="bg1"/>
                </a:solidFill>
              </a:rPr>
              <a:t>από τη </a:t>
            </a:r>
            <a:r>
              <a:rPr lang="el-GR" dirty="0" smtClean="0">
                <a:solidFill>
                  <a:schemeClr val="bg1"/>
                </a:solidFill>
              </a:rPr>
              <a:t>δημοσιοποίηση </a:t>
            </a:r>
            <a:r>
              <a:rPr lang="el-GR" dirty="0">
                <a:solidFill>
                  <a:schemeClr val="bg1"/>
                </a:solidFill>
              </a:rPr>
              <a:t>της ετήσιας οικονομικής έκθεσης, </a:t>
            </a:r>
            <a:r>
              <a:rPr lang="el-GR" b="1" dirty="0">
                <a:solidFill>
                  <a:schemeClr val="bg1"/>
                </a:solidFill>
              </a:rPr>
              <a:t>στην οποία </a:t>
            </a:r>
            <a:r>
              <a:rPr lang="el-GR" b="1" dirty="0" smtClean="0">
                <a:solidFill>
                  <a:schemeClr val="bg1"/>
                </a:solidFill>
              </a:rPr>
              <a:t>και συμπεριλαμβάνεται </a:t>
            </a:r>
            <a:r>
              <a:rPr lang="el-GR" b="1" dirty="0">
                <a:solidFill>
                  <a:schemeClr val="bg1"/>
                </a:solidFill>
              </a:rPr>
              <a:t>σχετική διαπίστωση</a:t>
            </a:r>
            <a:r>
              <a:rPr lang="el-GR" dirty="0">
                <a:solidFill>
                  <a:schemeClr val="bg1"/>
                </a:solidFill>
              </a:rPr>
              <a:t>. </a:t>
            </a:r>
          </a:p>
          <a:p>
            <a:pPr algn="just"/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27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– Επιτροπές Δ.Σ.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362096"/>
            <a:ext cx="10753725" cy="4613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Η Εταιρία διαθέτει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bg1"/>
                </a:solidFill>
              </a:rPr>
              <a:t> - </a:t>
            </a:r>
            <a:r>
              <a:rPr lang="el-GR" b="1" dirty="0" smtClean="0">
                <a:solidFill>
                  <a:schemeClr val="bg1"/>
                </a:solidFill>
              </a:rPr>
              <a:t>Επιτροπή Αποδοχών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l-GR" dirty="0" smtClean="0">
                <a:solidFill>
                  <a:schemeClr val="bg1"/>
                </a:solidFill>
              </a:rPr>
              <a:t>διατυπώνει </a:t>
            </a:r>
            <a:r>
              <a:rPr lang="el-GR" dirty="0">
                <a:solidFill>
                  <a:schemeClr val="bg1"/>
                </a:solidFill>
              </a:rPr>
              <a:t>προτάσεις </a:t>
            </a:r>
            <a:r>
              <a:rPr lang="el-GR" dirty="0" smtClean="0">
                <a:solidFill>
                  <a:schemeClr val="bg1"/>
                </a:solidFill>
              </a:rPr>
              <a:t>σχετικά </a:t>
            </a:r>
            <a:r>
              <a:rPr lang="el-GR" dirty="0">
                <a:solidFill>
                  <a:schemeClr val="bg1"/>
                </a:solidFill>
              </a:rPr>
              <a:t>με την πολιτική αποδοχών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b="1" dirty="0">
                <a:solidFill>
                  <a:schemeClr val="bg1"/>
                </a:solidFill>
              </a:rPr>
              <a:t>Επιτροπή Υποψηφιοτήτων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l-GR" dirty="0">
                <a:solidFill>
                  <a:schemeClr val="bg1"/>
                </a:solidFill>
              </a:rPr>
              <a:t>εντοπίζει και </a:t>
            </a:r>
            <a:r>
              <a:rPr lang="el-GR" dirty="0" smtClean="0">
                <a:solidFill>
                  <a:schemeClr val="bg1"/>
                </a:solidFill>
              </a:rPr>
              <a:t>προτείνει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πρόσωπα </a:t>
            </a:r>
            <a:r>
              <a:rPr lang="el-GR" dirty="0">
                <a:solidFill>
                  <a:schemeClr val="bg1"/>
                </a:solidFill>
              </a:rPr>
              <a:t>κατάλληλα </a:t>
            </a:r>
            <a:r>
              <a:rPr lang="el-GR" dirty="0" smtClean="0">
                <a:solidFill>
                  <a:schemeClr val="bg1"/>
                </a:solidFill>
              </a:rPr>
              <a:t>για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το Δ.Σ. </a:t>
            </a:r>
            <a:endParaRPr lang="el-GR" dirty="0">
              <a:solidFill>
                <a:schemeClr val="bg1"/>
              </a:solidFill>
            </a:endParaRPr>
          </a:p>
          <a:p>
            <a:pPr algn="just"/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Οι </a:t>
            </a:r>
            <a:r>
              <a:rPr lang="el-GR" dirty="0">
                <a:solidFill>
                  <a:schemeClr val="bg1"/>
                </a:solidFill>
              </a:rPr>
              <a:t>επιτροπές </a:t>
            </a:r>
            <a:r>
              <a:rPr lang="el-GR" dirty="0" smtClean="0">
                <a:solidFill>
                  <a:schemeClr val="bg1"/>
                </a:solidFill>
              </a:rPr>
              <a:t>είναι </a:t>
            </a:r>
            <a:r>
              <a:rPr lang="el-GR" dirty="0">
                <a:solidFill>
                  <a:schemeClr val="bg1"/>
                </a:solidFill>
              </a:rPr>
              <a:t>τουλάχιστον </a:t>
            </a:r>
            <a:r>
              <a:rPr lang="el-GR" b="1" dirty="0" smtClean="0">
                <a:solidFill>
                  <a:schemeClr val="bg1"/>
                </a:solidFill>
              </a:rPr>
              <a:t>τριμελείς</a:t>
            </a:r>
            <a:r>
              <a:rPr lang="el-GR" dirty="0" smtClean="0">
                <a:solidFill>
                  <a:schemeClr val="bg1"/>
                </a:solidFill>
              </a:rPr>
              <a:t> και </a:t>
            </a:r>
            <a:r>
              <a:rPr lang="el-GR" dirty="0">
                <a:solidFill>
                  <a:schemeClr val="bg1"/>
                </a:solidFill>
              </a:rPr>
              <a:t>αποτελούνται από μη εκτελεστικά μέλη του </a:t>
            </a:r>
            <a:r>
              <a:rPr lang="el-GR" dirty="0" smtClean="0">
                <a:solidFill>
                  <a:schemeClr val="bg1"/>
                </a:solidFill>
              </a:rPr>
              <a:t>Δ.Σ., </a:t>
            </a:r>
            <a:r>
              <a:rPr lang="el-GR" dirty="0" smtClean="0">
                <a:solidFill>
                  <a:schemeClr val="bg1"/>
                </a:solidFill>
              </a:rPr>
              <a:t>η πλειοψηφία των οποίων είναι </a:t>
            </a:r>
            <a:r>
              <a:rPr lang="el-GR" b="1" dirty="0">
                <a:solidFill>
                  <a:schemeClr val="bg1"/>
                </a:solidFill>
              </a:rPr>
              <a:t>ανεξάρτητα</a:t>
            </a:r>
            <a:r>
              <a:rPr lang="el-GR" dirty="0">
                <a:solidFill>
                  <a:schemeClr val="bg1"/>
                </a:solidFill>
              </a:rPr>
              <a:t> μη εκτελεστικά</a:t>
            </a:r>
            <a:endParaRPr lang="el-G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b="1" dirty="0" smtClean="0">
                <a:solidFill>
                  <a:schemeClr val="bg1"/>
                </a:solidFill>
              </a:rPr>
              <a:t>Πρόεδρος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της επιτροπής ορίζεται </a:t>
            </a:r>
            <a:r>
              <a:rPr lang="el-GR" b="1" dirty="0">
                <a:solidFill>
                  <a:schemeClr val="bg1"/>
                </a:solidFill>
              </a:rPr>
              <a:t>ανεξάρτητο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μη εκτελεστικό μέλος</a:t>
            </a: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Οι </a:t>
            </a:r>
            <a:r>
              <a:rPr lang="el-GR" dirty="0">
                <a:solidFill>
                  <a:schemeClr val="bg1"/>
                </a:solidFill>
              </a:rPr>
              <a:t>επιτροπές της </a:t>
            </a:r>
            <a:r>
              <a:rPr lang="el-GR" dirty="0" smtClean="0">
                <a:solidFill>
                  <a:schemeClr val="bg1"/>
                </a:solidFill>
              </a:rPr>
              <a:t>διαθέτουν </a:t>
            </a:r>
            <a:r>
              <a:rPr lang="el-GR" b="1" dirty="0">
                <a:solidFill>
                  <a:schemeClr val="bg1"/>
                </a:solidFill>
              </a:rPr>
              <a:t>κανονισμό </a:t>
            </a:r>
            <a:r>
              <a:rPr lang="el-GR" b="1" dirty="0" smtClean="0">
                <a:solidFill>
                  <a:schemeClr val="bg1"/>
                </a:solidFill>
              </a:rPr>
              <a:t>λειτουργίας</a:t>
            </a:r>
            <a:r>
              <a:rPr lang="el-GR" dirty="0" smtClean="0">
                <a:solidFill>
                  <a:schemeClr val="bg1"/>
                </a:solidFill>
              </a:rPr>
              <a:t>, αναρτημένο στο ιστότοπο της </a:t>
            </a:r>
            <a:r>
              <a:rPr lang="el-GR" dirty="0" smtClean="0">
                <a:solidFill>
                  <a:schemeClr val="bg1"/>
                </a:solidFill>
              </a:rPr>
              <a:t>Εταιρίας</a:t>
            </a: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dirty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- </a:t>
            </a:r>
            <a:r>
              <a:rPr lang="el-GR" b="1" dirty="0" smtClean="0">
                <a:solidFill>
                  <a:schemeClr val="bg1"/>
                </a:solidFill>
              </a:rPr>
              <a:t>Επιτροπή </a:t>
            </a:r>
            <a:r>
              <a:rPr lang="el-GR" b="1" dirty="0">
                <a:solidFill>
                  <a:schemeClr val="bg1"/>
                </a:solidFill>
              </a:rPr>
              <a:t>Ελέγχου </a:t>
            </a:r>
            <a:r>
              <a:rPr lang="el-GR" dirty="0">
                <a:solidFill>
                  <a:schemeClr val="bg1"/>
                </a:solidFill>
              </a:rPr>
              <a:t>σύμφωνα με το άρθρο 44 του ν. </a:t>
            </a:r>
            <a:r>
              <a:rPr lang="el-GR" dirty="0" smtClean="0">
                <a:solidFill>
                  <a:schemeClr val="bg1"/>
                </a:solidFill>
              </a:rPr>
              <a:t>4449/2017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l-GR" dirty="0" smtClean="0">
                <a:solidFill>
                  <a:schemeClr val="bg1"/>
                </a:solidFill>
              </a:rPr>
              <a:t>όπως ισχύει</a:t>
            </a:r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11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28" y="72814"/>
            <a:ext cx="10987872" cy="1293762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Ν. 4706/2020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– Κανονισμός Λειτουργίας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161130"/>
            <a:ext cx="10753725" cy="4613892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Η Εταιρία διαθέτει επικαιροποιημένο </a:t>
            </a:r>
            <a:r>
              <a:rPr lang="el-GR" b="1" dirty="0" smtClean="0">
                <a:solidFill>
                  <a:schemeClr val="bg1"/>
                </a:solidFill>
              </a:rPr>
              <a:t>Κανονισμό Λειτουργίας </a:t>
            </a:r>
            <a:r>
              <a:rPr lang="el-GR" dirty="0" smtClean="0">
                <a:solidFill>
                  <a:schemeClr val="bg1"/>
                </a:solidFill>
              </a:rPr>
              <a:t>και μεριμνά για την κατάρτιση κανονισμού λειτουργίας των </a:t>
            </a:r>
            <a:r>
              <a:rPr lang="el-GR" b="1" dirty="0" smtClean="0">
                <a:solidFill>
                  <a:schemeClr val="bg1"/>
                </a:solidFill>
              </a:rPr>
              <a:t>σημαντικών θυγατρικών </a:t>
            </a:r>
            <a:r>
              <a:rPr lang="el-GR" dirty="0" smtClean="0">
                <a:solidFill>
                  <a:schemeClr val="bg1"/>
                </a:solidFill>
              </a:rPr>
              <a:t>της.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«</a:t>
            </a:r>
            <a:r>
              <a:rPr lang="el-GR" b="1" dirty="0" smtClean="0">
                <a:solidFill>
                  <a:schemeClr val="bg1"/>
                </a:solidFill>
              </a:rPr>
              <a:t>Σημαντική θυγατρική</a:t>
            </a:r>
            <a:r>
              <a:rPr lang="el-GR" dirty="0" smtClean="0">
                <a:solidFill>
                  <a:schemeClr val="bg1"/>
                </a:solidFill>
              </a:rPr>
              <a:t>»: η θυγατρική της Εταιρίας, η οποία επηρεάζει ή μπορεί να επηρεάσει ουσιωδώς τη χρηματοοικονομική θέση ή τις επιδόσεις ή την επιχειρηματική δραστηριότητα ή τα εν γένει οικονομικά συμφέροντα της Εταιρίας.</a:t>
            </a:r>
          </a:p>
          <a:p>
            <a:pPr algn="just"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 Ο κανονισμός λειτουργίας της Εταιρίας και κάθε τροποποίησή του εγκρίνονται από το Δ.Σ. </a:t>
            </a:r>
          </a:p>
          <a:p>
            <a:pPr algn="just"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 Περίληψη του Κανονισμού Λειτουργίας δημοσιοποιείται στον ιστότοπο της Εταιρίας</a:t>
            </a:r>
          </a:p>
          <a:p>
            <a:pPr algn="just"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 Ο ΟΕΛ οφείλει </a:t>
            </a:r>
            <a:r>
              <a:rPr lang="el-GR" dirty="0">
                <a:solidFill>
                  <a:schemeClr val="bg1"/>
                </a:solidFill>
              </a:rPr>
              <a:t>να </a:t>
            </a:r>
            <a:r>
              <a:rPr lang="el-GR" b="1" dirty="0">
                <a:solidFill>
                  <a:schemeClr val="bg1"/>
                </a:solidFill>
              </a:rPr>
              <a:t>επιβεβαιώνει στην Έκθεση Ελέγχου </a:t>
            </a:r>
            <a:r>
              <a:rPr lang="el-GR" dirty="0">
                <a:solidFill>
                  <a:schemeClr val="bg1"/>
                </a:solidFill>
              </a:rPr>
              <a:t>ότι η </a:t>
            </a:r>
            <a:r>
              <a:rPr lang="el-GR" dirty="0" smtClean="0">
                <a:solidFill>
                  <a:schemeClr val="bg1"/>
                </a:solidFill>
              </a:rPr>
              <a:t>Εταιρία </a:t>
            </a:r>
            <a:r>
              <a:rPr lang="el-GR" dirty="0">
                <a:solidFill>
                  <a:schemeClr val="bg1"/>
                </a:solidFill>
              </a:rPr>
              <a:t>διαθέτει επικαιροποιημένο κανονισμό λειτουργίας με το προβλεπόμενο </a:t>
            </a:r>
            <a:r>
              <a:rPr lang="el-GR" dirty="0" smtClean="0">
                <a:solidFill>
                  <a:schemeClr val="bg1"/>
                </a:solidFill>
              </a:rPr>
              <a:t>περιεχόμενο</a:t>
            </a:r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Ο Κανονισμός Λειτουργίας περιλαμβάνει την </a:t>
            </a:r>
            <a:r>
              <a:rPr lang="el-GR" dirty="0">
                <a:solidFill>
                  <a:schemeClr val="bg1"/>
                </a:solidFill>
              </a:rPr>
              <a:t>πολιτική και τη διαδικασία για τη </a:t>
            </a:r>
            <a:r>
              <a:rPr lang="el-GR" dirty="0" smtClean="0">
                <a:solidFill>
                  <a:schemeClr val="bg1"/>
                </a:solidFill>
              </a:rPr>
              <a:t>διενέργεια </a:t>
            </a:r>
            <a:r>
              <a:rPr lang="el-GR" b="1" dirty="0" smtClean="0">
                <a:solidFill>
                  <a:schemeClr val="bg1"/>
                </a:solidFill>
              </a:rPr>
              <a:t>περιοδικής </a:t>
            </a:r>
            <a:r>
              <a:rPr lang="el-GR" b="1" dirty="0">
                <a:solidFill>
                  <a:schemeClr val="bg1"/>
                </a:solidFill>
              </a:rPr>
              <a:t>αξιολόγησης του </a:t>
            </a:r>
            <a:r>
              <a:rPr lang="el-GR" b="1" dirty="0" smtClean="0">
                <a:solidFill>
                  <a:schemeClr val="bg1"/>
                </a:solidFill>
              </a:rPr>
              <a:t>ΣΕΕ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- Απόφαση </a:t>
            </a:r>
            <a:r>
              <a:rPr lang="el-GR" b="1" dirty="0">
                <a:solidFill>
                  <a:schemeClr val="bg1"/>
                </a:solidFill>
              </a:rPr>
              <a:t>1/891/30.09.2021</a:t>
            </a:r>
            <a:r>
              <a:rPr lang="el-GR" dirty="0">
                <a:solidFill>
                  <a:schemeClr val="bg1"/>
                </a:solidFill>
              </a:rPr>
              <a:t> του Δ.Σ. της Ε.Κ. «Εξειδικεύσεις άρθρου 14 παρ. 3 περ. ι και παρ. 4, Αξιολόγηση </a:t>
            </a:r>
            <a:r>
              <a:rPr lang="el-GR" dirty="0" smtClean="0">
                <a:solidFill>
                  <a:schemeClr val="bg1"/>
                </a:solidFill>
              </a:rPr>
              <a:t>ΣΕΕ </a:t>
            </a:r>
            <a:r>
              <a:rPr lang="el-GR" dirty="0">
                <a:solidFill>
                  <a:schemeClr val="bg1"/>
                </a:solidFill>
              </a:rPr>
              <a:t>και της Εφαρμογής των διατάξεων περί Εταιρικής Διακυβέρνησης (ΕΔ) του ν. 4706/2020»</a:t>
            </a:r>
          </a:p>
          <a:p>
            <a:pPr algn="just"/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41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Ν</a:t>
            </a:r>
            <a:r>
              <a:rPr lang="el-GR" dirty="0" smtClean="0">
                <a:solidFill>
                  <a:schemeClr val="bg1"/>
                </a:solidFill>
              </a:rPr>
              <a:t>. 4706/2020 – Εσωτερικός Έλεγχος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624330"/>
            <a:ext cx="10753725" cy="4387215"/>
          </a:xfrm>
        </p:spPr>
        <p:txBody>
          <a:bodyPr>
            <a:noAutofit/>
          </a:bodyPr>
          <a:lstStyle/>
          <a:p>
            <a:pPr marL="0" indent="0" algn="just">
              <a:buAutoNum type="arabicPeriod"/>
            </a:pPr>
            <a:r>
              <a:rPr lang="el-GR" dirty="0" smtClean="0">
                <a:solidFill>
                  <a:schemeClr val="bg1"/>
                </a:solidFill>
              </a:rPr>
              <a:t> Η Εταιρία διαθέτει </a:t>
            </a:r>
            <a:r>
              <a:rPr lang="el-GR" b="1" dirty="0" smtClean="0">
                <a:solidFill>
                  <a:schemeClr val="bg1"/>
                </a:solidFill>
              </a:rPr>
              <a:t>Μονάδα Εσωτερικού Ελέγχου </a:t>
            </a:r>
            <a:r>
              <a:rPr lang="el-GR" dirty="0" smtClean="0">
                <a:solidFill>
                  <a:schemeClr val="bg1"/>
                </a:solidFill>
              </a:rPr>
              <a:t>(ΜΕΕ), που συνιστά </a:t>
            </a:r>
            <a:r>
              <a:rPr lang="el-GR" b="1" dirty="0" smtClean="0">
                <a:solidFill>
                  <a:schemeClr val="bg1"/>
                </a:solidFill>
              </a:rPr>
              <a:t>ανεξάρτητη </a:t>
            </a:r>
            <a:r>
              <a:rPr lang="el-GR" b="1" smtClean="0">
                <a:solidFill>
                  <a:schemeClr val="bg1"/>
                </a:solidFill>
              </a:rPr>
              <a:t>οργανωτική μονάδα</a:t>
            </a:r>
            <a:endParaRPr lang="el-GR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smtClean="0">
                <a:solidFill>
                  <a:schemeClr val="bg1"/>
                </a:solidFill>
              </a:rPr>
              <a:t>2</a:t>
            </a:r>
            <a:r>
              <a:rPr lang="el-GR" dirty="0">
                <a:solidFill>
                  <a:schemeClr val="bg1"/>
                </a:solidFill>
              </a:rPr>
              <a:t>. Ο </a:t>
            </a:r>
            <a:r>
              <a:rPr lang="el-GR" b="1" dirty="0">
                <a:solidFill>
                  <a:schemeClr val="bg1"/>
                </a:solidFill>
              </a:rPr>
              <a:t>επικεφαλής</a:t>
            </a:r>
            <a:r>
              <a:rPr lang="el-GR" dirty="0">
                <a:solidFill>
                  <a:schemeClr val="bg1"/>
                </a:solidFill>
              </a:rPr>
              <a:t> της μονάδας εσωτερικού ελέγχου </a:t>
            </a:r>
            <a:r>
              <a:rPr lang="el-GR" b="1" dirty="0">
                <a:solidFill>
                  <a:schemeClr val="bg1"/>
                </a:solidFill>
              </a:rPr>
              <a:t>ορίζεται από το ΔΣ της </a:t>
            </a:r>
            <a:r>
              <a:rPr lang="el-GR" b="1" dirty="0" smtClean="0">
                <a:solidFill>
                  <a:schemeClr val="bg1"/>
                </a:solidFill>
              </a:rPr>
              <a:t>εταιρίας</a:t>
            </a:r>
            <a:r>
              <a:rPr lang="el-GR" dirty="0">
                <a:solidFill>
                  <a:schemeClr val="bg1"/>
                </a:solidFill>
              </a:rPr>
              <a:t>, έπειτα από πρόταση της </a:t>
            </a:r>
            <a:r>
              <a:rPr lang="el-GR" b="1" dirty="0">
                <a:solidFill>
                  <a:schemeClr val="bg1"/>
                </a:solidFill>
              </a:rPr>
              <a:t>Επιτροπής Ελέγχου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3</a:t>
            </a:r>
            <a:r>
              <a:rPr lang="el-GR" dirty="0">
                <a:solidFill>
                  <a:schemeClr val="bg1"/>
                </a:solidFill>
              </a:rPr>
              <a:t>. Ο </a:t>
            </a:r>
            <a:r>
              <a:rPr lang="el-GR" b="1" dirty="0">
                <a:solidFill>
                  <a:schemeClr val="bg1"/>
                </a:solidFill>
              </a:rPr>
              <a:t>επικεφαλής</a:t>
            </a:r>
            <a:r>
              <a:rPr lang="el-GR" dirty="0">
                <a:solidFill>
                  <a:schemeClr val="bg1"/>
                </a:solidFill>
              </a:rPr>
              <a:t> της ΜΕΕ είναι </a:t>
            </a:r>
            <a:r>
              <a:rPr lang="el-GR" b="1" dirty="0">
                <a:solidFill>
                  <a:schemeClr val="bg1"/>
                </a:solidFill>
              </a:rPr>
              <a:t>πλήρους και αποκλειστικής απασχόλησης </a:t>
            </a:r>
            <a:r>
              <a:rPr lang="el-GR" dirty="0" smtClean="0">
                <a:solidFill>
                  <a:schemeClr val="bg1"/>
                </a:solidFill>
              </a:rPr>
              <a:t>υπάλληλος της Εταιρίας</a:t>
            </a:r>
            <a:endParaRPr lang="el-GR" b="1" dirty="0" smtClean="0">
              <a:solidFill>
                <a:schemeClr val="bg1"/>
              </a:solidFill>
            </a:endParaRPr>
          </a:p>
          <a:p>
            <a:pPr marL="342900" indent="-34290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4.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Ο </a:t>
            </a:r>
            <a:r>
              <a:rPr lang="el-GR" b="1" dirty="0">
                <a:solidFill>
                  <a:schemeClr val="bg1"/>
                </a:solidFill>
              </a:rPr>
              <a:t>επικεφαλής</a:t>
            </a:r>
            <a:r>
              <a:rPr lang="el-GR" dirty="0">
                <a:solidFill>
                  <a:schemeClr val="bg1"/>
                </a:solidFill>
              </a:rPr>
              <a:t> της ΜΕΕ είναι προσωπικά και </a:t>
            </a:r>
            <a:r>
              <a:rPr lang="el-GR" b="1" dirty="0">
                <a:solidFill>
                  <a:schemeClr val="bg1"/>
                </a:solidFill>
              </a:rPr>
              <a:t>λειτουργικά ανεξάρτητος και αντικειμενικός </a:t>
            </a:r>
            <a:r>
              <a:rPr lang="el-GR" dirty="0">
                <a:solidFill>
                  <a:schemeClr val="bg1"/>
                </a:solidFill>
              </a:rPr>
              <a:t>κατά την άσκηση των καθηκόντων </a:t>
            </a:r>
            <a:r>
              <a:rPr lang="el-GR" dirty="0" smtClean="0">
                <a:solidFill>
                  <a:schemeClr val="bg1"/>
                </a:solidFill>
              </a:rPr>
              <a:t>του</a:t>
            </a:r>
            <a:endParaRPr lang="el-GR" b="1" dirty="0">
              <a:solidFill>
                <a:schemeClr val="bg1"/>
              </a:solidFill>
            </a:endParaRPr>
          </a:p>
          <a:p>
            <a:pPr marL="342900" indent="-342900" algn="just">
              <a:buNone/>
            </a:pPr>
            <a:r>
              <a:rPr lang="el-GR" dirty="0">
                <a:solidFill>
                  <a:schemeClr val="bg1"/>
                </a:solidFill>
              </a:rPr>
              <a:t>5. Υπάγεται </a:t>
            </a:r>
            <a:r>
              <a:rPr lang="el-GR" b="1" dirty="0">
                <a:solidFill>
                  <a:schemeClr val="bg1"/>
                </a:solidFill>
              </a:rPr>
              <a:t>διοικητικά στον διευθύνοντα σύμβουλο </a:t>
            </a:r>
            <a:r>
              <a:rPr lang="el-GR" dirty="0">
                <a:solidFill>
                  <a:schemeClr val="bg1"/>
                </a:solidFill>
              </a:rPr>
              <a:t>και </a:t>
            </a:r>
            <a:r>
              <a:rPr lang="el-GR" b="1" dirty="0">
                <a:solidFill>
                  <a:schemeClr val="bg1"/>
                </a:solidFill>
              </a:rPr>
              <a:t>λειτουργικά στην Επιτροπή </a:t>
            </a:r>
            <a:r>
              <a:rPr lang="el-GR" b="1" dirty="0" smtClean="0">
                <a:solidFill>
                  <a:schemeClr val="bg1"/>
                </a:solidFill>
              </a:rPr>
              <a:t>Ελέγχου</a:t>
            </a:r>
          </a:p>
          <a:p>
            <a:pPr marL="342900" indent="-34290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6. </a:t>
            </a:r>
            <a:r>
              <a:rPr lang="el-GR" dirty="0">
                <a:solidFill>
                  <a:schemeClr val="bg1"/>
                </a:solidFill>
              </a:rPr>
              <a:t>Ο επικεφαλής της ΜΕΕ διαθέτει τις </a:t>
            </a:r>
            <a:r>
              <a:rPr lang="el-GR" b="1" dirty="0">
                <a:solidFill>
                  <a:schemeClr val="bg1"/>
                </a:solidFill>
              </a:rPr>
              <a:t>κατάλληλες γνώσεις και σχετική επαγγελματική εμπειρία</a:t>
            </a:r>
            <a:endParaRPr lang="el-GR" dirty="0">
              <a:solidFill>
                <a:schemeClr val="bg1"/>
              </a:solidFill>
            </a:endParaRPr>
          </a:p>
          <a:p>
            <a:pPr marL="342900" indent="-342900" algn="just">
              <a:buNone/>
            </a:pP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l-GR" b="1" dirty="0">
              <a:solidFill>
                <a:schemeClr val="bg1"/>
              </a:solidFill>
            </a:endParaRPr>
          </a:p>
          <a:p>
            <a:pPr marL="457200" indent="-457200" algn="just">
              <a:buAutoNum type="arabicPeriod"/>
            </a:pPr>
            <a:endParaRPr lang="el-G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438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72814"/>
            <a:ext cx="10772775" cy="1658198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Ν. 4706/2020 – Εσωτερικός Έλεγχος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4" y="1463606"/>
            <a:ext cx="10753725" cy="4434840"/>
          </a:xfrm>
        </p:spPr>
        <p:txBody>
          <a:bodyPr>
            <a:noAutofit/>
          </a:bodyPr>
          <a:lstStyle/>
          <a:p>
            <a:pPr marL="342900" indent="-34290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7. </a:t>
            </a:r>
            <a:r>
              <a:rPr lang="el-GR" dirty="0">
                <a:solidFill>
                  <a:schemeClr val="bg1"/>
                </a:solidFill>
              </a:rPr>
              <a:t>Ο επικεφαλής της </a:t>
            </a:r>
            <a:r>
              <a:rPr lang="el-GR" dirty="0" smtClean="0">
                <a:solidFill>
                  <a:schemeClr val="bg1"/>
                </a:solidFill>
              </a:rPr>
              <a:t>ΜΕΕ </a:t>
            </a:r>
            <a:r>
              <a:rPr lang="el-GR" b="1" dirty="0" smtClean="0">
                <a:solidFill>
                  <a:schemeClr val="bg1"/>
                </a:solidFill>
              </a:rPr>
              <a:t>υποβάλλει </a:t>
            </a:r>
            <a:r>
              <a:rPr lang="el-GR" b="1" dirty="0">
                <a:solidFill>
                  <a:schemeClr val="bg1"/>
                </a:solidFill>
              </a:rPr>
              <a:t>στην </a:t>
            </a:r>
            <a:r>
              <a:rPr lang="el-GR" b="1" dirty="0" smtClean="0">
                <a:solidFill>
                  <a:schemeClr val="bg1"/>
                </a:solidFill>
              </a:rPr>
              <a:t>Επιτροπή Ελέγχου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</a:p>
          <a:p>
            <a:pPr marL="342900" indent="-342900" algn="just">
              <a:buNone/>
            </a:pPr>
            <a:r>
              <a:rPr lang="en-US" b="1" dirty="0" smtClean="0">
                <a:solidFill>
                  <a:schemeClr val="bg1"/>
                </a:solidFill>
              </a:rPr>
              <a:t>	-</a:t>
            </a:r>
            <a:r>
              <a:rPr lang="el-GR" b="1" dirty="0" smtClean="0">
                <a:solidFill>
                  <a:schemeClr val="bg1"/>
                </a:solidFill>
              </a:rPr>
              <a:t> </a:t>
            </a:r>
            <a:r>
              <a:rPr lang="el-GR" b="1" dirty="0">
                <a:solidFill>
                  <a:schemeClr val="bg1"/>
                </a:solidFill>
              </a:rPr>
              <a:t>ετήσιο πρόγραμμα </a:t>
            </a:r>
            <a:r>
              <a:rPr lang="el-GR" b="1" dirty="0" smtClean="0">
                <a:solidFill>
                  <a:schemeClr val="bg1"/>
                </a:solidFill>
              </a:rPr>
              <a:t>ελέγχων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l-GR" dirty="0" smtClean="0">
                <a:solidFill>
                  <a:schemeClr val="bg1"/>
                </a:solidFill>
              </a:rPr>
              <a:t>βάση τη</a:t>
            </a:r>
            <a:r>
              <a:rPr lang="el-GR" dirty="0">
                <a:solidFill>
                  <a:schemeClr val="bg1"/>
                </a:solidFill>
              </a:rPr>
              <a:t>ς</a:t>
            </a:r>
            <a:r>
              <a:rPr lang="el-GR" dirty="0" smtClean="0">
                <a:solidFill>
                  <a:schemeClr val="bg1"/>
                </a:solidFill>
              </a:rPr>
              <a:t> αξιολόγησης κινδύνων – με γνώμη </a:t>
            </a:r>
            <a:r>
              <a:rPr lang="el-GR" dirty="0">
                <a:solidFill>
                  <a:schemeClr val="bg1"/>
                </a:solidFill>
              </a:rPr>
              <a:t>της </a:t>
            </a:r>
            <a:r>
              <a:rPr lang="el-GR" dirty="0" smtClean="0">
                <a:solidFill>
                  <a:schemeClr val="bg1"/>
                </a:solidFill>
              </a:rPr>
              <a:t>Επιτροπής Ελέγχου) και </a:t>
            </a:r>
            <a:r>
              <a:rPr lang="el-GR" dirty="0">
                <a:solidFill>
                  <a:schemeClr val="bg1"/>
                </a:solidFill>
              </a:rPr>
              <a:t>τις απαιτήσεις των απαραίτητων </a:t>
            </a:r>
            <a:r>
              <a:rPr lang="el-GR" dirty="0" smtClean="0">
                <a:solidFill>
                  <a:schemeClr val="bg1"/>
                </a:solidFill>
              </a:rPr>
              <a:t>πόρων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342900" indent="-342900" algn="just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el-GR" dirty="0" smtClean="0">
                <a:solidFill>
                  <a:schemeClr val="bg1"/>
                </a:solidFill>
              </a:rPr>
              <a:t>τις </a:t>
            </a:r>
            <a:r>
              <a:rPr lang="el-GR" b="1" dirty="0">
                <a:solidFill>
                  <a:schemeClr val="bg1"/>
                </a:solidFill>
              </a:rPr>
              <a:t>επιπτώσεις περιορισμού των πόρων </a:t>
            </a:r>
            <a:r>
              <a:rPr lang="el-GR" dirty="0">
                <a:solidFill>
                  <a:schemeClr val="bg1"/>
                </a:solidFill>
              </a:rPr>
              <a:t>ή του ελεγκτικού έργου της μονάδας εν </a:t>
            </a:r>
            <a:r>
              <a:rPr lang="el-GR" dirty="0" smtClean="0">
                <a:solidFill>
                  <a:schemeClr val="bg1"/>
                </a:solidFill>
              </a:rPr>
              <a:t>γένει</a:t>
            </a:r>
            <a:endParaRPr lang="el-GR" dirty="0">
              <a:solidFill>
                <a:schemeClr val="bg1"/>
              </a:solidFill>
            </a:endParaRPr>
          </a:p>
          <a:p>
            <a:pPr marL="342900" indent="-342900" algn="just">
              <a:buNone/>
            </a:pPr>
            <a:endParaRPr lang="el-G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l-GR" dirty="0" smtClean="0">
                <a:solidFill>
                  <a:schemeClr val="bg1"/>
                </a:solidFill>
              </a:rPr>
              <a:t>Το </a:t>
            </a:r>
            <a:r>
              <a:rPr lang="el-GR" dirty="0" smtClean="0">
                <a:solidFill>
                  <a:schemeClr val="bg1"/>
                </a:solidFill>
              </a:rPr>
              <a:t>ετήσιο </a:t>
            </a:r>
            <a:r>
              <a:rPr lang="el-GR" dirty="0">
                <a:solidFill>
                  <a:schemeClr val="bg1"/>
                </a:solidFill>
              </a:rPr>
              <a:t>πρόγραμμα ελέγχων καταρτίζεται με βάση την </a:t>
            </a:r>
            <a:r>
              <a:rPr lang="el-GR" b="1" dirty="0">
                <a:solidFill>
                  <a:schemeClr val="bg1"/>
                </a:solidFill>
              </a:rPr>
              <a:t>αξιολόγηση των </a:t>
            </a:r>
            <a:r>
              <a:rPr lang="el-GR" b="1" dirty="0" smtClean="0">
                <a:solidFill>
                  <a:schemeClr val="bg1"/>
                </a:solidFill>
              </a:rPr>
              <a:t>κινδύνων </a:t>
            </a:r>
            <a:r>
              <a:rPr lang="el-GR" dirty="0" smtClean="0">
                <a:solidFill>
                  <a:schemeClr val="bg1"/>
                </a:solidFill>
              </a:rPr>
              <a:t>της Εταιρίας</a:t>
            </a:r>
            <a:r>
              <a:rPr lang="el-GR" dirty="0">
                <a:solidFill>
                  <a:schemeClr val="bg1"/>
                </a:solidFill>
              </a:rPr>
              <a:t>, αφού προηγουμένως ληφθεί υπόψη γνώμη της </a:t>
            </a:r>
            <a:r>
              <a:rPr lang="el-GR" b="1" dirty="0" smtClean="0">
                <a:solidFill>
                  <a:schemeClr val="bg1"/>
                </a:solidFill>
              </a:rPr>
              <a:t>Επιτροπής Ελέγχου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11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0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1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2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3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4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5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6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7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8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19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2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3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4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5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6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7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8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ppt/theme/themeOverride9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Words>1964</Words>
  <Application>Microsoft Office PowerPoint</Application>
  <PresentationFormat>Widescreen</PresentationFormat>
  <Paragraphs>166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Metropolitan</vt:lpstr>
      <vt:lpstr>Το νέο θεσμικό πλαίσιο της Εταιρικής Διακυβέρνησης και η εφαρμογή του από τις εισηγμένες στο Χ.Α. εταιρίες  </vt:lpstr>
      <vt:lpstr>Ν. 4706/2020</vt:lpstr>
      <vt:lpstr>Ν. 4706/2020 – ΔΣ </vt:lpstr>
      <vt:lpstr>Ν. 4706/2020 - ΔΣ</vt:lpstr>
      <vt:lpstr>Ν. 4706/2020 - ΔΣ</vt:lpstr>
      <vt:lpstr>Ν. 4706/2020 – Επιτροπές Δ.Σ.</vt:lpstr>
      <vt:lpstr>Ν. 4706/2020 – Κανονισμός Λειτουργίας</vt:lpstr>
      <vt:lpstr>Ν. 4706/2020 – Εσωτερικός Έλεγχος</vt:lpstr>
      <vt:lpstr>Ν. 4706/2020 – Εσωτερικός Έλεγχος</vt:lpstr>
      <vt:lpstr>Ν. 4706/2020 – Εσωτερικός Έλεγχος</vt:lpstr>
      <vt:lpstr>Εσωτερικός Έλεγχος - Επιτροπή Ελέγχου</vt:lpstr>
      <vt:lpstr>Εσωτερικός Έλεγχος - Επιτροπή Ελέγχου</vt:lpstr>
      <vt:lpstr>Εσωτερικός Έλεγχος - Επιτροπή Ελέγχου</vt:lpstr>
      <vt:lpstr>Δήλωση Εταιρικής Διακυβέρνησης</vt:lpstr>
      <vt:lpstr>ΚΕΔ</vt:lpstr>
      <vt:lpstr>Υποχρεώσεις Γνωστοποίησης</vt:lpstr>
      <vt:lpstr>Κυρώσεις </vt:lpstr>
      <vt:lpstr>Νομοθετικό πλαίσιο &amp; ενημέρωση ΕΚ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Σύστημα Εσωτερικού Ελέγχου</dc:title>
  <dc:creator>ek-rem-agian</dc:creator>
  <cp:lastModifiedBy>ek-rem-agian</cp:lastModifiedBy>
  <cp:revision>253</cp:revision>
  <cp:lastPrinted>2021-11-17T11:22:14Z</cp:lastPrinted>
  <dcterms:created xsi:type="dcterms:W3CDTF">2021-03-15T17:29:22Z</dcterms:created>
  <dcterms:modified xsi:type="dcterms:W3CDTF">2021-11-18T18:17:24Z</dcterms:modified>
</cp:coreProperties>
</file>