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85" r:id="rId3"/>
    <p:sldId id="283" r:id="rId4"/>
    <p:sldId id="270" r:id="rId5"/>
    <p:sldId id="273" r:id="rId6"/>
    <p:sldId id="263" r:id="rId7"/>
    <p:sldId id="284" r:id="rId8"/>
    <p:sldId id="271" r:id="rId9"/>
    <p:sldId id="280" r:id="rId10"/>
    <p:sldId id="259" r:id="rId11"/>
    <p:sldId id="281" r:id="rId12"/>
    <p:sldId id="265" r:id="rId13"/>
    <p:sldId id="28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9803" autoAdjust="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BA30F-DB7F-4E65-9005-F45876C0C88D}" type="datetimeFigureOut">
              <a:rPr lang="en-US" smtClean="0"/>
              <a:t>17-Nov-21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28A02-0409-4152-AE36-AAEA173DB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27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28A02-0409-4152-AE36-AAEA173DBAF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87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17-Nov-21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17-Nov-21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17-Nov-21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17-Nov-21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8028" y="908404"/>
            <a:ext cx="7766936" cy="1712370"/>
          </a:xfrm>
        </p:spPr>
        <p:txBody>
          <a:bodyPr/>
          <a:lstStyle/>
          <a:p>
            <a:pPr algn="ctr"/>
            <a:r>
              <a:rPr lang="en-US" sz="2800" b="1" dirty="0" smtClean="0"/>
              <a:t>To </a:t>
            </a:r>
            <a:r>
              <a:rPr lang="el-GR" sz="2800" b="1" dirty="0" smtClean="0"/>
              <a:t>νέο θεσμικό πλαίσιο περί </a:t>
            </a:r>
            <a:r>
              <a:rPr lang="en-US" sz="2800" b="1" dirty="0" smtClean="0"/>
              <a:t>ESG </a:t>
            </a:r>
            <a:r>
              <a:rPr lang="el-GR" sz="2800" b="1" dirty="0" smtClean="0"/>
              <a:t>στην Ευρώπη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2160" y="2978331"/>
            <a:ext cx="9134764" cy="3074126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(</a:t>
            </a:r>
            <a:r>
              <a:rPr lang="el-GR" sz="2400" b="1" dirty="0" smtClean="0"/>
              <a:t>ΚΑΝΟΝΙΣΜΟΣ </a:t>
            </a:r>
            <a:r>
              <a:rPr lang="en-US" sz="2400" b="1" dirty="0" smtClean="0"/>
              <a:t>SFDR)</a:t>
            </a:r>
            <a:endParaRPr lang="el-GR" sz="2400" b="1" dirty="0" smtClean="0"/>
          </a:p>
          <a:p>
            <a:pPr algn="ctr"/>
            <a:endParaRPr lang="en-US" sz="2400" dirty="0" smtClean="0"/>
          </a:p>
          <a:p>
            <a:pPr algn="ctr"/>
            <a:endParaRPr lang="el-GR" sz="2400" dirty="0" smtClean="0"/>
          </a:p>
          <a:p>
            <a:pPr algn="ctr"/>
            <a:endParaRPr lang="en-US" sz="2400" dirty="0" smtClean="0"/>
          </a:p>
          <a:p>
            <a:pPr algn="l"/>
            <a:r>
              <a:rPr lang="en-US" sz="2400" dirty="0" smtClean="0"/>
              <a:t>		</a:t>
            </a:r>
            <a:r>
              <a:rPr lang="el-GR" sz="2400" dirty="0" smtClean="0"/>
              <a:t>Ελένη </a:t>
            </a:r>
            <a:r>
              <a:rPr lang="el-GR" sz="2400" dirty="0" err="1"/>
              <a:t>Βώκου</a:t>
            </a:r>
            <a:r>
              <a:rPr lang="el-GR" sz="2400" dirty="0"/>
              <a:t>,</a:t>
            </a:r>
            <a:r>
              <a:rPr lang="en-US" sz="2400" dirty="0"/>
              <a:t> </a:t>
            </a:r>
            <a:r>
              <a:rPr lang="el-GR" sz="2400" dirty="0"/>
              <a:t>Οικονομολόγος</a:t>
            </a:r>
            <a:r>
              <a:rPr lang="en-US" sz="2400" dirty="0"/>
              <a:t>, </a:t>
            </a:r>
            <a:r>
              <a:rPr lang="el-GR" sz="2400" dirty="0"/>
              <a:t>Επιτροπή </a:t>
            </a:r>
            <a:r>
              <a:rPr lang="el-GR" sz="2400" dirty="0" smtClean="0"/>
              <a:t>Κεφαλαιαγοράς</a:t>
            </a:r>
            <a:r>
              <a:rPr lang="en-US" sz="2400" dirty="0" smtClean="0"/>
              <a:t>.</a:t>
            </a:r>
            <a:endParaRPr lang="el-GR" sz="24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7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394" y="166410"/>
            <a:ext cx="8794658" cy="658226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>
                <a:solidFill>
                  <a:srgbClr val="00B050"/>
                </a:solidFill>
              </a:rPr>
              <a:t>Ποιες οι γνωστοποιήσεις για τους κινδύνους βιωσιμότητας</a:t>
            </a:r>
            <a:r>
              <a:rPr lang="en-US" sz="2000" b="1" dirty="0">
                <a:solidFill>
                  <a:srgbClr val="00B050"/>
                </a:solidFill>
              </a:rPr>
              <a:t>;</a:t>
            </a:r>
            <a:endParaRPr lang="el-GR" sz="2000" b="1" dirty="0">
              <a:solidFill>
                <a:srgbClr val="00B050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u="sng" dirty="0">
                <a:solidFill>
                  <a:srgbClr val="00B050"/>
                </a:solidFill>
              </a:rPr>
              <a:t>Σε επίπεδο οντότητας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/>
              <a:t>ΑΡΘΡΟ 3 </a:t>
            </a:r>
            <a:r>
              <a:rPr lang="en-US" sz="2000" dirty="0"/>
              <a:t>(</a:t>
            </a:r>
            <a:r>
              <a:rPr lang="el-GR" sz="2000" dirty="0"/>
              <a:t>προοίμιο 12-1</a:t>
            </a:r>
            <a:r>
              <a:rPr lang="en-US" sz="2000" dirty="0"/>
              <a:t>3</a:t>
            </a:r>
            <a:r>
              <a:rPr lang="el-GR" sz="2000" dirty="0"/>
              <a:t>), </a:t>
            </a:r>
            <a:r>
              <a:rPr lang="el-GR" sz="2000" b="1" dirty="0"/>
              <a:t>ΑΡΘΡΟ</a:t>
            </a:r>
            <a:r>
              <a:rPr lang="el-GR" sz="2000" dirty="0"/>
              <a:t> </a:t>
            </a:r>
            <a:r>
              <a:rPr lang="el-GR" sz="2000" b="1" dirty="0"/>
              <a:t>5</a:t>
            </a:r>
            <a:r>
              <a:rPr lang="el-GR" sz="2000" dirty="0"/>
              <a:t> </a:t>
            </a:r>
            <a:r>
              <a:rPr lang="en-US" sz="2000" dirty="0"/>
              <a:t>(</a:t>
            </a:r>
            <a:r>
              <a:rPr lang="el-GR" sz="2000" dirty="0"/>
              <a:t>προοίμιο 22)</a:t>
            </a:r>
            <a:r>
              <a:rPr lang="en-US" sz="2000" dirty="0"/>
              <a:t>: A</a:t>
            </a:r>
            <a:r>
              <a:rPr lang="el-GR" sz="2000" dirty="0" err="1"/>
              <a:t>πό</a:t>
            </a:r>
            <a:r>
              <a:rPr lang="el-GR" sz="2000" dirty="0"/>
              <a:t> τις 10.3.2021 οι οντότητες πρέπει να προσδιορίζουν τον τρόπο με τον οποίο ενσωματώνουν τους κινδύνους βιωσιμότητας </a:t>
            </a:r>
            <a:r>
              <a:rPr lang="el-GR" sz="2000" b="1" dirty="0"/>
              <a:t>στις πολιτικές τους </a:t>
            </a:r>
            <a:r>
              <a:rPr lang="el-GR" sz="2000" dirty="0"/>
              <a:t> και στις </a:t>
            </a:r>
            <a:r>
              <a:rPr lang="el-GR" sz="2000" b="1" dirty="0"/>
              <a:t>πολιτικές αμοιβών </a:t>
            </a:r>
            <a:r>
              <a:rPr lang="el-GR" sz="2000" dirty="0"/>
              <a:t>τους και να δημοσιεύουν τις εν λόγω πληροφορίες στους ιστοτόπους τους. </a:t>
            </a: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u="sng" dirty="0">
                <a:solidFill>
                  <a:srgbClr val="00B050"/>
                </a:solidFill>
              </a:rPr>
              <a:t>Σε επίπεδο </a:t>
            </a:r>
            <a:r>
              <a:rPr lang="el-GR" sz="2000" u="sng" dirty="0" err="1">
                <a:solidFill>
                  <a:srgbClr val="00B050"/>
                </a:solidFill>
              </a:rPr>
              <a:t>χρημ</a:t>
            </a:r>
            <a:r>
              <a:rPr lang="el-GR" sz="2000" u="sng" dirty="0">
                <a:solidFill>
                  <a:srgbClr val="00B050"/>
                </a:solidFill>
              </a:rPr>
              <a:t>/</a:t>
            </a:r>
            <a:r>
              <a:rPr lang="el-GR" sz="2000" u="sng" dirty="0" err="1">
                <a:solidFill>
                  <a:srgbClr val="00B050"/>
                </a:solidFill>
              </a:rPr>
              <a:t>κων</a:t>
            </a:r>
            <a:r>
              <a:rPr lang="el-GR" sz="2000" u="sng" dirty="0">
                <a:solidFill>
                  <a:srgbClr val="00B050"/>
                </a:solidFill>
              </a:rPr>
              <a:t> προϊόντων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/>
              <a:t>ΑΡΘΡΟ 6 </a:t>
            </a:r>
            <a:r>
              <a:rPr lang="en-US" sz="2000" dirty="0"/>
              <a:t>(</a:t>
            </a:r>
            <a:r>
              <a:rPr lang="el-GR" sz="2000" dirty="0"/>
              <a:t>προοίμιο 15)</a:t>
            </a:r>
            <a:r>
              <a:rPr lang="en-US" sz="2000" dirty="0"/>
              <a:t>:</a:t>
            </a:r>
            <a:r>
              <a:rPr lang="el-GR" sz="2000" dirty="0"/>
              <a:t> Από τις 10.3.2021 οι οντότητες πρέπει να δημοσιεύουν στα προσυμβατικά έγγραφα </a:t>
            </a:r>
            <a:r>
              <a:rPr lang="el-GR" sz="2000" b="1" dirty="0"/>
              <a:t>όλων των </a:t>
            </a:r>
            <a:r>
              <a:rPr lang="el-GR" sz="2000" b="1" dirty="0" err="1"/>
              <a:t>χρημ</a:t>
            </a:r>
            <a:r>
              <a:rPr lang="el-GR" sz="2000" b="1" dirty="0"/>
              <a:t>/</a:t>
            </a:r>
            <a:r>
              <a:rPr lang="el-GR" sz="2000" b="1" dirty="0" err="1"/>
              <a:t>κών</a:t>
            </a:r>
            <a:r>
              <a:rPr lang="el-GR" sz="2000" b="1" dirty="0"/>
              <a:t> τους προϊόντων</a:t>
            </a:r>
            <a:r>
              <a:rPr lang="en-US" sz="2000" dirty="0"/>
              <a:t>:</a:t>
            </a:r>
            <a:r>
              <a:rPr lang="en-US" sz="2000" b="1" dirty="0"/>
              <a:t> </a:t>
            </a:r>
            <a:endParaRPr lang="el-GR" sz="2000" b="1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2000" b="1" dirty="0"/>
              <a:t>τον τρόπο με τον οποίο οι κίνδυνοι βιωσιμότητας ενσωματώνονται </a:t>
            </a:r>
            <a:r>
              <a:rPr lang="el-GR" sz="2000" dirty="0"/>
              <a:t>στις επενδυτικές τους αποφάσεις και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2000" b="1" dirty="0"/>
              <a:t>τα αποτελέσματα της αξιολόγησης των πιθανών επιπτώσεων</a:t>
            </a:r>
            <a:r>
              <a:rPr lang="el-GR" sz="2000" dirty="0"/>
              <a:t> των κινδύνων βιωσιμότητας στις αποδόσεις των χρηματοπιστωτικών προϊόντων </a:t>
            </a:r>
            <a:r>
              <a:rPr lang="el-GR" sz="2000" b="1" dirty="0"/>
              <a:t>(</a:t>
            </a:r>
            <a:r>
              <a:rPr lang="el-GR" sz="2000" u="sng" dirty="0"/>
              <a:t>με ποιοτικούς ή με ποσοτικούς όρους).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dirty="0"/>
              <a:t>Όταν οι οντότητες θεωρούν ότι οι κίνδυνοι βιωσιμότητας δεν είναι σημαντικοί παραθέτουν σχετική αιτιολόγηση.</a:t>
            </a:r>
          </a:p>
        </p:txBody>
      </p:sp>
    </p:spTree>
    <p:extLst>
      <p:ext uri="{BB962C8B-B14F-4D97-AF65-F5344CB8AC3E}">
        <p14:creationId xmlns:p14="http://schemas.microsoft.com/office/powerpoint/2010/main" val="23939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637" y="387927"/>
            <a:ext cx="8976989" cy="627610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>
                <a:solidFill>
                  <a:srgbClr val="00B050"/>
                </a:solidFill>
              </a:rPr>
              <a:t>«αειφόρος επένδυση» </a:t>
            </a:r>
            <a:r>
              <a:rPr lang="el-GR" sz="2000" dirty="0"/>
              <a:t>(άρθρο 2.17) η επένδυση σε οικονομική δραστηριότητα που</a:t>
            </a:r>
            <a:r>
              <a:rPr lang="en-US" sz="2000" dirty="0"/>
              <a:t> </a:t>
            </a:r>
            <a:r>
              <a:rPr lang="el-GR" sz="2000" dirty="0"/>
              <a:t>συμβάλλει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2000" dirty="0"/>
              <a:t>στην επίτευξη περιβαλλοντικού στόχου</a:t>
            </a:r>
            <a:r>
              <a:rPr lang="en-US" sz="2000" dirty="0"/>
              <a:t> (</a:t>
            </a:r>
            <a:r>
              <a:rPr lang="el-GR" sz="2000" dirty="0"/>
              <a:t>πχ μείωση εκπομπών αερίων του θερμοκηπίου, διατήρηση των υδάτινων πόρων), -επιβεβαίωση βάσει τεχνικών κριτηρίων ΡΤΠ,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2000" dirty="0"/>
              <a:t>ή σε επίτευξη κοινωνικού στόχου, (π.χ. η αντιμετώπιση κοινωνικών ανισοτήτων, η κοινωνική ενσωμάτωση) - επιβεβαίωση βάσει τεχνικών κριτηρίων ΡΤΠ,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>
                <a:solidFill>
                  <a:srgbClr val="FF0000"/>
                </a:solidFill>
              </a:rPr>
              <a:t>εφόσον η οικονομική δραστηριότητα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2000" dirty="0"/>
              <a:t>δεν βλάπτει σοβαρά ούτε τους κοινωνικούς ούτε τους περιβαλλοντικούς στόχους </a:t>
            </a:r>
            <a:r>
              <a:rPr lang="el-GR" sz="2000" b="1" dirty="0"/>
              <a:t>(</a:t>
            </a:r>
            <a:r>
              <a:rPr lang="en-US" sz="2000" b="1" dirty="0"/>
              <a:t>DNSH principle)</a:t>
            </a:r>
            <a:r>
              <a:rPr lang="el-GR" sz="2000" dirty="0"/>
              <a:t> - επιβεβαίωση βάσει τεχνικών κριτηρίων ΡΤΠ,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2000" dirty="0"/>
              <a:t>οι εταιρείες-αποδέκτες των επενδύσεων ακολουθούν ορθές πρακτικές διακυβέρνησης, ως προς τις δομές διοίκησης, τις εργασιακές σχέσεις, την αμοιβή του προσωπικού και τη φορολογική συμμόρφωση.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/>
              <a:t>Οι αειφόρες επενδύσεις του </a:t>
            </a:r>
            <a:r>
              <a:rPr lang="en-US" sz="2000" b="1" dirty="0"/>
              <a:t>SFDR </a:t>
            </a:r>
            <a:r>
              <a:rPr lang="el-GR" sz="2000" b="1" dirty="0"/>
              <a:t>εμπεριέχουν τις περιβαλλοντικά βιώσιμες επενδύσεις, του Τ</a:t>
            </a:r>
            <a:r>
              <a:rPr lang="en-US" sz="2000" b="1" dirty="0" err="1"/>
              <a:t>axonomy</a:t>
            </a:r>
            <a:r>
              <a:rPr lang="en-US" sz="2000" b="1" dirty="0"/>
              <a:t> Regulation.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5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0386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469122"/>
            <a:ext cx="8954629" cy="6262605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>
                <a:solidFill>
                  <a:srgbClr val="00B050"/>
                </a:solidFill>
              </a:rPr>
              <a:t>«περιβαλλοντικά βιώσιμη επένδυση» </a:t>
            </a:r>
            <a:r>
              <a:rPr lang="el-GR" sz="2000" dirty="0"/>
              <a:t>(άρθρο 3</a:t>
            </a:r>
            <a:r>
              <a:rPr lang="en-US" sz="2000" dirty="0"/>
              <a:t> TR</a:t>
            </a:r>
            <a:r>
              <a:rPr lang="el-GR" sz="2000" dirty="0"/>
              <a:t>) η επένδυση σε οικονομική δραστηριότητα που συμβάλλει</a:t>
            </a:r>
            <a:endParaRPr lang="en-US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2000" dirty="0"/>
              <a:t>σημαντικά στην επίτευξη ενός ή περισσοτέρων από τους </a:t>
            </a:r>
            <a:r>
              <a:rPr lang="en-US" sz="2000" dirty="0"/>
              <a:t>6</a:t>
            </a:r>
            <a:r>
              <a:rPr lang="el-GR" sz="2000" dirty="0"/>
              <a:t> προβλεπόμενους περιβαλλοντικούς στόχους </a:t>
            </a:r>
            <a:r>
              <a:rPr lang="en-US" sz="2000" dirty="0"/>
              <a:t>-</a:t>
            </a:r>
            <a:r>
              <a:rPr lang="el-GR" sz="2000" dirty="0"/>
              <a:t>επιβεβαίωση βάσει των τεχνικών κριτηρίων</a:t>
            </a:r>
            <a:r>
              <a:rPr lang="en-US" sz="2000" dirty="0"/>
              <a:t> </a:t>
            </a:r>
            <a:r>
              <a:rPr lang="el-GR" sz="2000" dirty="0"/>
              <a:t>(κατ’ εξουσιοδότηση Κανονισμοί) που θεσπίζει η Κομισιόν,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>
                <a:solidFill>
                  <a:srgbClr val="FF0000"/>
                </a:solidFill>
              </a:rPr>
              <a:t>εφόσον η οικονομική δραστηριότητα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2000" dirty="0"/>
              <a:t>δεν επιβαρύνει σημαντικά </a:t>
            </a:r>
            <a:r>
              <a:rPr lang="en-US" sz="2000" b="1" dirty="0"/>
              <a:t>(DNSH principle</a:t>
            </a:r>
            <a:r>
              <a:rPr lang="el-GR" sz="2000" b="1" dirty="0"/>
              <a:t>)</a:t>
            </a:r>
            <a:r>
              <a:rPr lang="el-GR" sz="2000" dirty="0"/>
              <a:t> κανέναν από τους άλλους περιβαλλοντικούς στόχους </a:t>
            </a:r>
            <a:r>
              <a:rPr lang="en-US" sz="2000" dirty="0"/>
              <a:t>-</a:t>
            </a:r>
            <a:r>
              <a:rPr lang="el-GR" sz="2000" dirty="0"/>
              <a:t>επιβεβαίωση βάσει των τεχνικών κριτηρίων</a:t>
            </a:r>
            <a:r>
              <a:rPr lang="en-US" sz="2000" dirty="0"/>
              <a:t> </a:t>
            </a:r>
            <a:r>
              <a:rPr lang="el-GR" sz="2000" dirty="0"/>
              <a:t>(κατ’ εξουσιοδότηση Κανονισμοί) που θεσπίζει η Κομισιόν,</a:t>
            </a:r>
            <a:r>
              <a:rPr lang="en-US" sz="2000" dirty="0"/>
              <a:t> </a:t>
            </a:r>
            <a:endParaRPr lang="el-GR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2000" dirty="0"/>
              <a:t>ασκείται σύμφωνα με διεθνή πρότυπα για τα ανθρώπινα δικαιώματα και τις εργασιακές σχέσεις </a:t>
            </a:r>
            <a:r>
              <a:rPr lang="en-US" sz="2000" dirty="0"/>
              <a:t>(</a:t>
            </a:r>
            <a:r>
              <a:rPr lang="el-GR" sz="2000" dirty="0"/>
              <a:t>ελάχιστες διασφαλίσεις),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2000" dirty="0"/>
              <a:t>πληροί τα τεχνικά κριτήρια ελέγχου (κατ’ εξουσιοδότηση Κανονισμοί).</a:t>
            </a:r>
          </a:p>
          <a:p>
            <a:pPr marL="0" indent="0" algn="just">
              <a:buNone/>
            </a:pP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82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29550"/>
            <a:ext cx="8764840" cy="5753197"/>
          </a:xfrm>
        </p:spPr>
        <p:txBody>
          <a:bodyPr/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l-GR" sz="2000" b="1" dirty="0">
                <a:solidFill>
                  <a:srgbClr val="00B050"/>
                </a:solidFill>
              </a:rPr>
              <a:t>Ποιες οι γνωστοποιήσεις για τις αειφόρες επενδύσεις</a:t>
            </a:r>
            <a:r>
              <a:rPr lang="en-US" sz="2000" b="1" dirty="0">
                <a:solidFill>
                  <a:srgbClr val="00B050"/>
                </a:solidFill>
              </a:rPr>
              <a:t>;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>
                <a:solidFill>
                  <a:srgbClr val="40783C"/>
                </a:solidFill>
              </a:rPr>
              <a:t>“Dark green products”</a:t>
            </a:r>
            <a:r>
              <a:rPr lang="el-GR" sz="2000" b="1" dirty="0">
                <a:solidFill>
                  <a:srgbClr val="40783C"/>
                </a:solidFill>
              </a:rPr>
              <a:t> (άρθρο 9)</a:t>
            </a:r>
            <a:r>
              <a:rPr lang="en-US" sz="2000" b="1" dirty="0">
                <a:solidFill>
                  <a:srgbClr val="40783C"/>
                </a:solidFill>
              </a:rPr>
              <a:t>: </a:t>
            </a:r>
            <a:r>
              <a:rPr lang="en-US" sz="2000" dirty="0"/>
              <a:t>SFDR</a:t>
            </a:r>
            <a:r>
              <a:rPr lang="el-GR" sz="2000" dirty="0"/>
              <a:t> αειφόρες επενδύσεις ή </a:t>
            </a:r>
            <a:r>
              <a:rPr lang="en-US" sz="2000" dirty="0"/>
              <a:t>TR</a:t>
            </a:r>
            <a:r>
              <a:rPr lang="el-GR" sz="2000" dirty="0"/>
              <a:t> περιβαλλοντικά βιώσιμες επενδύσεις.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>
                <a:solidFill>
                  <a:srgbClr val="00FF00"/>
                </a:solidFill>
              </a:rPr>
              <a:t>“Light green products”</a:t>
            </a:r>
            <a:r>
              <a:rPr lang="el-GR" sz="2000" b="1" dirty="0">
                <a:solidFill>
                  <a:srgbClr val="00FF00"/>
                </a:solidFill>
              </a:rPr>
              <a:t> (άρθρο 8)</a:t>
            </a:r>
            <a:r>
              <a:rPr lang="en-US" sz="2000" b="1" dirty="0">
                <a:solidFill>
                  <a:srgbClr val="00FF00"/>
                </a:solidFill>
              </a:rPr>
              <a:t>:</a:t>
            </a:r>
            <a:r>
              <a:rPr lang="el-GR" sz="2000" b="1" dirty="0">
                <a:solidFill>
                  <a:srgbClr val="00FF00"/>
                </a:solidFill>
              </a:rPr>
              <a:t> </a:t>
            </a:r>
            <a:r>
              <a:rPr lang="el-GR" sz="2000" dirty="0"/>
              <a:t>προωθούν περιβαλλοντικά ή/και κοινωνικά χαρακτηριστικά, λαμβάνουν υπόψη τις αρνητικές εξωτερικές συνέπειες των επενδύσεων στο περιβάλλον ή στην κοινωνία </a:t>
            </a:r>
            <a:r>
              <a:rPr lang="en-US" sz="2000" dirty="0"/>
              <a:t>(</a:t>
            </a:r>
            <a:r>
              <a:rPr lang="el-GR" sz="2000" dirty="0"/>
              <a:t>ΚΔΕ). </a:t>
            </a:r>
            <a:endParaRPr lang="en-US" sz="2000" dirty="0"/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l-GR" sz="2000" b="1" dirty="0"/>
              <a:t>ΑΡΘΡΑ 8-9-10</a:t>
            </a:r>
            <a:r>
              <a:rPr lang="en-US" sz="2000" dirty="0"/>
              <a:t>:</a:t>
            </a:r>
            <a:r>
              <a:rPr lang="el-GR" sz="2000" dirty="0"/>
              <a:t> Από τις 10.3.2021 οι ΣΧΑ γνωστοποιούν για τα </a:t>
            </a:r>
            <a:r>
              <a:rPr lang="en-US" sz="2000" dirty="0"/>
              <a:t>dark green &amp; light green products,</a:t>
            </a:r>
            <a:r>
              <a:rPr lang="el-GR" sz="2000" dirty="0"/>
              <a:t> </a:t>
            </a:r>
            <a:r>
              <a:rPr lang="el-GR" sz="2000" b="1" dirty="0"/>
              <a:t>τον τρόπο </a:t>
            </a:r>
            <a:r>
              <a:rPr lang="el-GR" sz="2000" dirty="0"/>
              <a:t>με τον οποίο </a:t>
            </a:r>
            <a:r>
              <a:rPr lang="el-GR" sz="2000" b="1" dirty="0"/>
              <a:t>θα επιτευχθεί </a:t>
            </a:r>
            <a:r>
              <a:rPr lang="el-GR" sz="2000" dirty="0"/>
              <a:t>ή </a:t>
            </a:r>
            <a:r>
              <a:rPr lang="el-GR" sz="2000" b="1" dirty="0"/>
              <a:t>επιτυγχάνεται</a:t>
            </a:r>
            <a:r>
              <a:rPr lang="el-GR" sz="2000" dirty="0"/>
              <a:t> το δηλωμένο </a:t>
            </a:r>
            <a:r>
              <a:rPr lang="el-GR" sz="2000" b="1" dirty="0"/>
              <a:t>επίπεδο βιωσιμότητάς</a:t>
            </a:r>
            <a:r>
              <a:rPr lang="el-GR" sz="2000" dirty="0"/>
              <a:t> τους ή η </a:t>
            </a:r>
            <a:r>
              <a:rPr lang="el-GR" sz="2000" b="1" dirty="0"/>
              <a:t>φιλοδοξία βιωσιμότητας </a:t>
            </a:r>
            <a:r>
              <a:rPr lang="el-GR" sz="2000" dirty="0"/>
              <a:t>στα προσυμβατικά έγγραφα και στους ιστοτόπους τους.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l-GR" sz="2000" dirty="0"/>
              <a:t>Ειδικότερα, για τις περιβαλλοντικά βιώσιμες επενδύσεις (</a:t>
            </a:r>
            <a:r>
              <a:rPr lang="en-US" sz="2000" dirty="0"/>
              <a:t>TR)</a:t>
            </a:r>
            <a:r>
              <a:rPr lang="el-GR" sz="2000" dirty="0"/>
              <a:t>, θα γνωστοποιούνται πληροφορίες από την 1.1.2022 ή 1.1.2023. </a:t>
            </a:r>
            <a:endParaRPr lang="en-US" sz="2000" dirty="0"/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dirty="0"/>
              <a:t>O</a:t>
            </a:r>
            <a:r>
              <a:rPr lang="el-GR" sz="2000" dirty="0"/>
              <a:t>ι γνωστοποιήσεις εξειδικεύονται στα ΡΤΠ.</a:t>
            </a:r>
            <a:endParaRPr lang="en-US" sz="2000" dirty="0"/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el-GR" sz="2000" b="1" dirty="0"/>
              <a:t>ΑΡΘΡΟ 11</a:t>
            </a:r>
            <a:r>
              <a:rPr lang="en-US" sz="2000" b="1" dirty="0"/>
              <a:t>:</a:t>
            </a:r>
            <a:r>
              <a:rPr lang="el-GR" sz="2000" b="1" dirty="0"/>
              <a:t> </a:t>
            </a:r>
            <a:r>
              <a:rPr lang="el-GR" sz="2000" dirty="0"/>
              <a:t>Από 1.1.2022/2023 οι ΣΧΑ θα γνωστοποιούν στις περιοδικές εκθέσεις τους πληροφορίες </a:t>
            </a:r>
            <a:r>
              <a:rPr lang="el-GR" sz="2000" b="1" dirty="0"/>
              <a:t>προκειμένου να διαπιστωθεί</a:t>
            </a:r>
            <a:r>
              <a:rPr lang="el-GR" sz="2000" dirty="0"/>
              <a:t> η </a:t>
            </a:r>
            <a:r>
              <a:rPr lang="el-GR" sz="2000" b="1" dirty="0"/>
              <a:t>αποτελεσματικότητα</a:t>
            </a:r>
            <a:r>
              <a:rPr lang="el-GR" sz="2000" dirty="0"/>
              <a:t> </a:t>
            </a:r>
            <a:r>
              <a:rPr lang="el-GR" sz="2000" b="1" dirty="0"/>
              <a:t>των </a:t>
            </a:r>
            <a:r>
              <a:rPr lang="el-GR" sz="2000" b="1" dirty="0" err="1"/>
              <a:t>χρημ</a:t>
            </a:r>
            <a:r>
              <a:rPr lang="el-GR" sz="2000" b="1" dirty="0"/>
              <a:t>/</a:t>
            </a:r>
            <a:r>
              <a:rPr lang="el-GR" sz="2000" b="1" dirty="0" err="1"/>
              <a:t>κων</a:t>
            </a:r>
            <a:r>
              <a:rPr lang="el-GR" sz="2000" b="1" dirty="0"/>
              <a:t> προϊόντων του άρθρου 8 &amp; 9</a:t>
            </a:r>
            <a:r>
              <a:rPr lang="el-GR" sz="2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4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413" y="418012"/>
            <a:ext cx="9105421" cy="607224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>
                <a:solidFill>
                  <a:srgbClr val="00B050"/>
                </a:solidFill>
              </a:rPr>
              <a:t>Ευρωπαϊκή Στρατηγική βιώσιμης χρηματοδότησης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dirty="0"/>
              <a:t>Στο πλαίσιο της </a:t>
            </a:r>
            <a:r>
              <a:rPr lang="el-GR" sz="2000" b="1" dirty="0"/>
              <a:t>ευρωπαϊκής στρατηγικής για τη βιώσιμη χρηματοδότηση</a:t>
            </a:r>
            <a:r>
              <a:rPr lang="el-GR" sz="2000" dirty="0"/>
              <a:t>, τα θεμέλια της οποίας μπήκαν το 2018, έχει μέχρι σήμερα εκδοθεί ένα πακέτο νομοθετικών πράξεων που συνιστούν το </a:t>
            </a:r>
            <a:r>
              <a:rPr lang="el-GR" sz="2000" b="1" dirty="0"/>
              <a:t>νέο θεσμικό πλαίσιο</a:t>
            </a:r>
            <a:r>
              <a:rPr lang="en-US" sz="2000" b="1" dirty="0"/>
              <a:t> </a:t>
            </a:r>
            <a:r>
              <a:rPr lang="el-GR" sz="2000" b="1" dirty="0"/>
              <a:t>περί </a:t>
            </a:r>
            <a:r>
              <a:rPr lang="en-US" sz="2000" b="1" dirty="0"/>
              <a:t>ESG </a:t>
            </a:r>
            <a:r>
              <a:rPr lang="el-GR" sz="2000" b="1" dirty="0"/>
              <a:t>στην Ευρώπη</a:t>
            </a:r>
            <a:r>
              <a:rPr lang="el-GR" sz="2000" dirty="0"/>
              <a:t>.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dirty="0"/>
              <a:t>Αποτελούν σημαντικό εργαλείο στην προσπάθεια αναπροσανατολισμού των ροών κεφαλαίων προς αειφόρες επενδύσεις</a:t>
            </a:r>
            <a:r>
              <a:rPr lang="en-US" sz="2000" dirty="0"/>
              <a:t>,</a:t>
            </a:r>
            <a:r>
              <a:rPr lang="el-GR" sz="2000" dirty="0"/>
              <a:t> προκειμένου  να επιτευχθούν οι στόχοι της Ευρωπαϊκής Πράσινης Συμφωνίας.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/>
              <a:t>Κοινό σύστημα ταξινόμησης των βιώσιμων οικονομικών δραστηριοτήτων </a:t>
            </a:r>
            <a:r>
              <a:rPr lang="en-US" sz="2000" dirty="0"/>
              <a:t>(</a:t>
            </a:r>
            <a:r>
              <a:rPr lang="el-GR" sz="2000" dirty="0"/>
              <a:t>Κανονισμός Ταξινομίας ή Τ</a:t>
            </a:r>
            <a:r>
              <a:rPr lang="en-US" sz="2000" dirty="0"/>
              <a:t>R </a:t>
            </a:r>
            <a:r>
              <a:rPr lang="el-GR" sz="2000" dirty="0"/>
              <a:t>και κατ’ εξουσιοδότηση πράξεις</a:t>
            </a:r>
            <a:r>
              <a:rPr lang="en-US" sz="2000" dirty="0"/>
              <a:t>)</a:t>
            </a:r>
            <a:r>
              <a:rPr lang="el-GR" sz="2000" dirty="0"/>
              <a:t>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/>
              <a:t>Καθεστώς </a:t>
            </a:r>
            <a:r>
              <a:rPr lang="el-GR" sz="2000" dirty="0" smtClean="0"/>
              <a:t>γνωστοποιήσεων</a:t>
            </a:r>
            <a:r>
              <a:rPr lang="en-US" sz="2000" dirty="0" smtClean="0"/>
              <a:t> </a:t>
            </a:r>
            <a:r>
              <a:rPr lang="el-GR" sz="2000" dirty="0" smtClean="0"/>
              <a:t>των </a:t>
            </a:r>
            <a:r>
              <a:rPr lang="el-GR" sz="2000" dirty="0"/>
              <a:t>βιώσιμων επενδύσεων </a:t>
            </a:r>
            <a:r>
              <a:rPr lang="el-GR" sz="2000" dirty="0" smtClean="0"/>
              <a:t>(</a:t>
            </a:r>
            <a:r>
              <a:rPr lang="en-US" sz="2000" dirty="0"/>
              <a:t>SFDR, CSRD</a:t>
            </a:r>
            <a:r>
              <a:rPr lang="el-GR" sz="2000" dirty="0"/>
              <a:t>, άρθρο 8 Τ</a:t>
            </a:r>
            <a:r>
              <a:rPr lang="en-US" sz="2000" dirty="0"/>
              <a:t>R, </a:t>
            </a:r>
            <a:r>
              <a:rPr lang="el-GR" sz="2000" dirty="0"/>
              <a:t>ενσωμάτωση παραγόντων, κινδύνων και προτιμήσεων βιωσιμότητας).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/>
              <a:t>Εργαλειοθήκη για την ανάπτυξη βιώσιμων επενδύσεων (</a:t>
            </a:r>
            <a:r>
              <a:rPr lang="en-US" sz="2000" dirty="0"/>
              <a:t>Climate Benchmarks Regulation, EU Green Bond Standard Regulation).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30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22" y="262633"/>
            <a:ext cx="8629568" cy="5432490"/>
          </a:xfrm>
        </p:spPr>
        <p:txBody>
          <a:bodyPr>
            <a:normAutofit/>
          </a:bodyPr>
          <a:lstStyle/>
          <a:p>
            <a:pPr marL="0" lvl="0" indent="0" defTabSz="9144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el-GR" sz="2000" b="1" dirty="0">
                <a:solidFill>
                  <a:srgbClr val="00B050"/>
                </a:solidFill>
              </a:rPr>
              <a:t>Ποιος ο σκοπός του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l-GR" sz="2000" b="1" dirty="0">
                <a:solidFill>
                  <a:srgbClr val="00B050"/>
                </a:solidFill>
              </a:rPr>
              <a:t>Κανονισμού </a:t>
            </a:r>
            <a:r>
              <a:rPr lang="en-US" sz="2000" b="1" dirty="0" err="1">
                <a:solidFill>
                  <a:srgbClr val="00B050"/>
                </a:solidFill>
              </a:rPr>
              <a:t>SFDR</a:t>
            </a:r>
            <a:r>
              <a:rPr lang="en-US" sz="2000" b="1" dirty="0">
                <a:solidFill>
                  <a:srgbClr val="00B050"/>
                </a:solidFill>
              </a:rPr>
              <a:t>;</a:t>
            </a:r>
            <a:r>
              <a:rPr lang="el-GR" sz="2000" b="1" dirty="0">
                <a:solidFill>
                  <a:srgbClr val="00B050"/>
                </a:solidFill>
              </a:rPr>
              <a:t> </a:t>
            </a:r>
          </a:p>
          <a:p>
            <a:pPr marL="0" lvl="0" indent="0" defTabSz="9144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el-GR" sz="2000" dirty="0">
                <a:solidFill>
                  <a:prstClr val="black"/>
                </a:solidFill>
              </a:rPr>
              <a:t>Η θέσπιση εναρμονισμένων κανόνων γνωστοποιήσεων</a:t>
            </a:r>
            <a:r>
              <a:rPr lang="el-GR" sz="2000" b="1" dirty="0">
                <a:solidFill>
                  <a:prstClr val="black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σχετικά με</a:t>
            </a:r>
            <a:r>
              <a:rPr lang="en-US" sz="2000" dirty="0">
                <a:solidFill>
                  <a:prstClr val="black"/>
                </a:solidFill>
              </a:rPr>
              <a:t>:</a:t>
            </a:r>
            <a:endParaRPr lang="el-GR" sz="2000" dirty="0">
              <a:solidFill>
                <a:prstClr val="black"/>
              </a:solidFill>
            </a:endParaRPr>
          </a:p>
          <a:p>
            <a:pPr marL="228600" lvl="0" indent="-228600" defTabSz="9144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τον τρόπο με τον οποίο οι Συμμετέχοντες στις Χρηματοπιστωτικές Αγορές (ΣΧΑ) και οι Χρηματοοικονομικοί  Σύμβουλοι (ΧΣ) ενσωματώνουν τους </a:t>
            </a:r>
            <a:r>
              <a:rPr lang="el-GR" sz="2000" b="1" dirty="0">
                <a:solidFill>
                  <a:srgbClr val="00B050"/>
                </a:solidFill>
              </a:rPr>
              <a:t>κινδύνους βιωσιμότητας  </a:t>
            </a:r>
            <a:r>
              <a:rPr lang="el-GR" sz="2000" dirty="0">
                <a:solidFill>
                  <a:prstClr val="black"/>
                </a:solidFill>
              </a:rPr>
              <a:t>στις διαδικασίες τους (άρθρα 3,5,6)</a:t>
            </a:r>
            <a:r>
              <a:rPr lang="en-US" sz="2000" dirty="0">
                <a:solidFill>
                  <a:prstClr val="black"/>
                </a:solidFill>
              </a:rPr>
              <a:t>.</a:t>
            </a:r>
            <a:endParaRPr lang="el-GR" sz="2000" dirty="0">
              <a:solidFill>
                <a:prstClr val="black"/>
              </a:solidFill>
            </a:endParaRPr>
          </a:p>
          <a:p>
            <a:pPr marL="228600" lvl="0" indent="-228600" defTabSz="9144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τον τρόπο με τον οποίο οι ΣΧΑ και οι ΧΣ (οντότητες) λαμβάνουν υπόψη τις </a:t>
            </a:r>
            <a:r>
              <a:rPr lang="el-GR" sz="2000" b="1" dirty="0">
                <a:solidFill>
                  <a:srgbClr val="00B050"/>
                </a:solidFill>
              </a:rPr>
              <a:t>κύριες δυσμενείς επιπτώσεις</a:t>
            </a:r>
            <a:r>
              <a:rPr lang="el-GR" sz="2000" b="1" dirty="0">
                <a:solidFill>
                  <a:srgbClr val="4472C4"/>
                </a:solidFill>
              </a:rPr>
              <a:t> </a:t>
            </a:r>
            <a:r>
              <a:rPr lang="el-GR" sz="2000" dirty="0">
                <a:solidFill>
                  <a:prstClr val="black"/>
                </a:solidFill>
              </a:rPr>
              <a:t>των επενδυτικών τους αποφάσεων και συμβουλών </a:t>
            </a:r>
            <a:r>
              <a:rPr lang="el-GR" sz="2000" b="1" dirty="0">
                <a:solidFill>
                  <a:srgbClr val="00B050"/>
                </a:solidFill>
              </a:rPr>
              <a:t>στους παράγοντες αειφορίας </a:t>
            </a:r>
            <a:r>
              <a:rPr lang="el-GR" sz="2000" dirty="0">
                <a:solidFill>
                  <a:prstClr val="black"/>
                </a:solidFill>
              </a:rPr>
              <a:t>(άρθρα 4,7). </a:t>
            </a:r>
            <a:r>
              <a:rPr lang="el-GR" sz="2000" dirty="0">
                <a:solidFill>
                  <a:srgbClr val="44546A"/>
                </a:solidFill>
              </a:rPr>
              <a:t/>
            </a:r>
            <a:br>
              <a:rPr lang="el-GR" sz="2000" dirty="0">
                <a:solidFill>
                  <a:srgbClr val="44546A"/>
                </a:solidFill>
              </a:rPr>
            </a:br>
            <a:endParaRPr lang="el-GR" sz="2000" dirty="0">
              <a:solidFill>
                <a:srgbClr val="44546A"/>
              </a:solidFill>
            </a:endParaRPr>
          </a:p>
          <a:p>
            <a:pPr marL="228600" lvl="0" indent="-228600" defTabSz="9144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το ποια </a:t>
            </a:r>
            <a:r>
              <a:rPr lang="el-GR" sz="2000" b="1" dirty="0">
                <a:solidFill>
                  <a:srgbClr val="00B050"/>
                </a:solidFill>
              </a:rPr>
              <a:t>επενδυτικά προϊόντα </a:t>
            </a:r>
            <a:r>
              <a:rPr lang="el-GR" sz="2000" dirty="0">
                <a:solidFill>
                  <a:prstClr val="black"/>
                </a:solidFill>
              </a:rPr>
              <a:t>έχουν</a:t>
            </a:r>
            <a:r>
              <a:rPr lang="el-GR" sz="2000" dirty="0">
                <a:solidFill>
                  <a:srgbClr val="44546A"/>
                </a:solidFill>
              </a:rPr>
              <a:t> </a:t>
            </a:r>
            <a:r>
              <a:rPr lang="el-GR" sz="2000" b="1" dirty="0">
                <a:solidFill>
                  <a:srgbClr val="00B050"/>
                </a:solidFill>
              </a:rPr>
              <a:t>στόχους αειφορίας </a:t>
            </a:r>
            <a:r>
              <a:rPr lang="el-GR" sz="2000" dirty="0">
                <a:solidFill>
                  <a:prstClr val="black"/>
                </a:solidFill>
              </a:rPr>
              <a:t>(άρθρα </a:t>
            </a:r>
            <a:r>
              <a:rPr lang="en-US" sz="2000" dirty="0">
                <a:solidFill>
                  <a:prstClr val="black"/>
                </a:solidFill>
              </a:rPr>
              <a:t>8,9,10,11).</a:t>
            </a:r>
            <a:r>
              <a:rPr lang="el-GR" sz="2000" dirty="0">
                <a:solidFill>
                  <a:prstClr val="black"/>
                </a:solidFill>
              </a:rPr>
              <a:t/>
            </a:r>
            <a:br>
              <a:rPr lang="el-GR" sz="2000" dirty="0">
                <a:solidFill>
                  <a:prstClr val="black"/>
                </a:solidFill>
              </a:rPr>
            </a:br>
            <a:endParaRPr lang="el-GR" sz="2000" dirty="0">
              <a:solidFill>
                <a:prstClr val="black"/>
              </a:solidFill>
            </a:endParaRPr>
          </a:p>
          <a:p>
            <a:pPr marL="0" lvl="0" indent="0" algn="just" defTabSz="9144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None/>
            </a:pPr>
            <a:r>
              <a:rPr lang="el-GR" sz="2000" dirty="0">
                <a:solidFill>
                  <a:prstClr val="black"/>
                </a:solidFill>
              </a:rPr>
              <a:t>Δημοσιεύονται στους ιστοτόπους και τις περιοδικές εκθέσεις των οντοτήτων και στα προσυμβατικά έγγραφα των χρηματοπιστωτικών προϊόντων.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l-GR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l-GR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1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023" y="409302"/>
            <a:ext cx="8602070" cy="576478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dirty="0"/>
              <a:t>Ο Κανονισμός </a:t>
            </a:r>
            <a:r>
              <a:rPr lang="el-GR" sz="2000" b="1" dirty="0"/>
              <a:t>εφαρμόζεται</a:t>
            </a:r>
            <a:r>
              <a:rPr lang="el-GR" sz="2000" dirty="0"/>
              <a:t> από τις </a:t>
            </a:r>
            <a:r>
              <a:rPr lang="el-GR" sz="2000" b="1" dirty="0"/>
              <a:t>10.3.2021 </a:t>
            </a:r>
            <a:r>
              <a:rPr lang="el-GR" sz="2000" dirty="0"/>
              <a:t>με ορισμένες εξαιρέσεις (άρθρα 7.1</a:t>
            </a:r>
            <a:r>
              <a:rPr lang="en-US" sz="2000" dirty="0"/>
              <a:t>,</a:t>
            </a:r>
            <a:r>
              <a:rPr lang="el-GR" sz="2000" dirty="0"/>
              <a:t> 8.2 α</a:t>
            </a:r>
            <a:r>
              <a:rPr lang="en-US" sz="2000" dirty="0"/>
              <a:t>,</a:t>
            </a:r>
            <a:r>
              <a:rPr lang="el-GR" sz="2000" dirty="0"/>
              <a:t> 9.4 α</a:t>
            </a:r>
            <a:r>
              <a:rPr lang="en-US" sz="2000" dirty="0"/>
              <a:t>,</a:t>
            </a:r>
            <a:r>
              <a:rPr lang="el-GR" sz="2000" dirty="0"/>
              <a:t> 11.1.γ έως δ) και </a:t>
            </a:r>
            <a:r>
              <a:rPr lang="el-GR" sz="2000" b="1" dirty="0"/>
              <a:t>εξειδικεύεται</a:t>
            </a:r>
            <a:r>
              <a:rPr lang="el-GR" sz="2000" dirty="0"/>
              <a:t> με Ρυθμιστικά Τεχνικά Πρότυπα</a:t>
            </a:r>
            <a:r>
              <a:rPr lang="en-US" sz="2000" dirty="0"/>
              <a:t>.</a:t>
            </a:r>
            <a:endParaRPr lang="el-GR" sz="2000" b="1" dirty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2000" b="1" dirty="0"/>
              <a:t>Το σχέδιο του πρώτου σετ των ΡΤΠ (γνωστοποιήσεις για τις κύριες δυσμενείς επιπτώσεις και τις αειφόρες επενδύσεις) </a:t>
            </a:r>
            <a:r>
              <a:rPr lang="el-GR" sz="2000" dirty="0"/>
              <a:t>δημοσιεύθηκε στις 4.2.2021.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2000" b="1" dirty="0"/>
              <a:t>Το σχέδιο του δεύτερου σετ των ΡΤΠ (γνωστοποιήσεις για τις περιβαλλοντικά βιώσιμες επενδύσεις</a:t>
            </a:r>
            <a:r>
              <a:rPr lang="en-US" sz="2000" b="1" dirty="0"/>
              <a:t>) </a:t>
            </a:r>
            <a:r>
              <a:rPr lang="el-GR" sz="2000" dirty="0"/>
              <a:t>δημοσιεύθηκε στις </a:t>
            </a:r>
            <a:r>
              <a:rPr lang="en-US" sz="2000" dirty="0"/>
              <a:t>22</a:t>
            </a:r>
            <a:r>
              <a:rPr lang="el-GR" sz="2000" dirty="0"/>
              <a:t>.</a:t>
            </a:r>
            <a:r>
              <a:rPr lang="en-US" sz="2000" dirty="0"/>
              <a:t>10</a:t>
            </a:r>
            <a:r>
              <a:rPr lang="el-GR" sz="2000" dirty="0"/>
              <a:t>.2021</a:t>
            </a:r>
            <a:r>
              <a:rPr lang="en-US" sz="2000" dirty="0"/>
              <a:t>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/>
              <a:t>H</a:t>
            </a:r>
            <a:r>
              <a:rPr lang="el-GR" sz="2000" dirty="0"/>
              <a:t> νομοθετική διαδικασία βρίσκεται σε εξέλιξη</a:t>
            </a:r>
            <a:r>
              <a:rPr lang="en-US" sz="2000" dirty="0"/>
              <a:t> </a:t>
            </a:r>
            <a:r>
              <a:rPr lang="el-GR" sz="2000" dirty="0"/>
              <a:t>με εκτιμώμενη ημερομηνία εφαρμογής την 1.6.2022.</a:t>
            </a:r>
            <a:endParaRPr lang="el-GR" sz="2000" b="1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u="sng" dirty="0"/>
              <a:t>Συνεπώς τα ΡΤΠ θα εφαρμοσθούν σε μεταγενέστερη του Κανονισμού ημερομηνία.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dirty="0"/>
              <a:t>Προκειμένου να αντιμετωπιστεί εποπτικά η χρονική αυτή απόκλιση, οι ΕΕΑ και η Ελληνική Επιτροπή Κεφαλαιαγοράς, ενθαρρύνουν από τώρα την εφαρμογή των </a:t>
            </a:r>
            <a:r>
              <a:rPr lang="el-GR" sz="2000" dirty="0" err="1"/>
              <a:t>ΡΤΠ</a:t>
            </a:r>
            <a:r>
              <a:rPr lang="el-GR" sz="2000" dirty="0" smtClean="0"/>
              <a:t>.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49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83754" y="216605"/>
                <a:ext cx="8967750" cy="6375784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 algn="just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l-GR" sz="2400" b="1" dirty="0">
                    <a:solidFill>
                      <a:srgbClr val="00B050"/>
                    </a:solidFill>
                  </a:rPr>
                  <a:t>Ποιες οι βασικές του έννοιες</a:t>
                </a:r>
                <a:r>
                  <a:rPr lang="en-US" sz="2400" b="1" dirty="0">
                    <a:solidFill>
                      <a:srgbClr val="00B050"/>
                    </a:solidFill>
                  </a:rPr>
                  <a:t>;</a:t>
                </a:r>
                <a:endParaRPr lang="el-GR" sz="2400" b="1" dirty="0">
                  <a:solidFill>
                    <a:srgbClr val="00B050"/>
                  </a:solidFill>
                </a:endParaRPr>
              </a:p>
              <a:p>
                <a:pPr marL="0" indent="0" algn="just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l-GR" sz="2400" b="1" dirty="0">
                    <a:solidFill>
                      <a:srgbClr val="00B050"/>
                    </a:solidFill>
                  </a:rPr>
                  <a:t>Η έννοια των Κύριων Δυσμενών Επιπτώσεων (ΚΔΕ)</a:t>
                </a:r>
                <a:r>
                  <a:rPr lang="en-US" sz="2400" b="1" dirty="0">
                    <a:solidFill>
                      <a:srgbClr val="00B050"/>
                    </a:solidFill>
                  </a:rPr>
                  <a:t>:</a:t>
                </a:r>
                <a:endParaRPr lang="el-GR" sz="2400" b="1" dirty="0">
                  <a:solidFill>
                    <a:srgbClr val="00B050"/>
                  </a:solidFill>
                </a:endParaRPr>
              </a:p>
              <a:p>
                <a:pPr marL="0" indent="0" algn="just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l-GR" sz="2400" dirty="0"/>
                  <a:t>Ως </a:t>
                </a:r>
                <a:r>
                  <a:rPr lang="el-GR" sz="2400" b="1" dirty="0">
                    <a:solidFill>
                      <a:srgbClr val="00B050"/>
                    </a:solidFill>
                  </a:rPr>
                  <a:t>«κύριες δυσμενείς επιπτώσεις» </a:t>
                </a:r>
                <a:r>
                  <a:rPr lang="el-GR" sz="2400" dirty="0"/>
                  <a:t>νοούνται </a:t>
                </a:r>
                <a:r>
                  <a:rPr lang="el-GR" sz="2400" b="1" dirty="0"/>
                  <a:t>οι επιπτώσεις</a:t>
                </a:r>
                <a:r>
                  <a:rPr lang="en-US" sz="2400" b="1" dirty="0"/>
                  <a:t>,</a:t>
                </a:r>
                <a:r>
                  <a:rPr lang="el-GR" sz="2400" b="1" dirty="0"/>
                  <a:t> </a:t>
                </a:r>
                <a:r>
                  <a:rPr lang="el-GR" sz="2400" dirty="0"/>
                  <a:t>των </a:t>
                </a:r>
                <a:r>
                  <a:rPr lang="el-GR" sz="2400" b="1" dirty="0"/>
                  <a:t>επενδυτικών αποφάσεων </a:t>
                </a:r>
                <a:r>
                  <a:rPr lang="el-GR" sz="2400" dirty="0"/>
                  <a:t>και </a:t>
                </a:r>
                <a:r>
                  <a:rPr lang="el-GR" sz="2400" b="1" dirty="0"/>
                  <a:t>συμβουλών</a:t>
                </a:r>
                <a:r>
                  <a:rPr lang="el-GR" sz="2400" dirty="0"/>
                  <a:t> των ΣΧΑ και ΧΣ </a:t>
                </a:r>
                <a:r>
                  <a:rPr lang="en-US" sz="2400" dirty="0"/>
                  <a:t> </a:t>
                </a:r>
                <a:r>
                  <a:rPr lang="el-GR" sz="2400" dirty="0"/>
                  <a:t>που θίγουν τους </a:t>
                </a:r>
                <a:r>
                  <a:rPr lang="el-GR" sz="2400" b="1" dirty="0"/>
                  <a:t>παράγοντες αειφορίας</a:t>
                </a:r>
                <a:r>
                  <a:rPr lang="el-GR" sz="2400" dirty="0"/>
                  <a:t> (προοίμιο 18,20)</a:t>
                </a:r>
                <a:r>
                  <a:rPr lang="en-US" sz="2400" dirty="0"/>
                  <a:t>.</a:t>
                </a:r>
                <a:r>
                  <a:rPr lang="el-GR" sz="2400" dirty="0"/>
                  <a:t> </a:t>
                </a:r>
              </a:p>
              <a:p>
                <a:pPr marL="0" indent="0" algn="just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l-GR" sz="2400" b="1" dirty="0">
                    <a:solidFill>
                      <a:srgbClr val="00B050"/>
                    </a:solidFill>
                  </a:rPr>
                  <a:t>«παράγοντες αειφορίας»: </a:t>
                </a:r>
                <a:r>
                  <a:rPr lang="el-GR" sz="2400" dirty="0"/>
                  <a:t>περιβαλλοντικά και κοινωνικά ζητήματα, ζητήματα προσωπικού, σεβασμού των ανθρώπινων δικαιωμάτων και καταπολέμησης της διαφθοράς και της δωροδοκίας. (άρθρο 2.24)</a:t>
                </a:r>
                <a:endParaRPr lang="en-US" sz="2400" dirty="0"/>
              </a:p>
              <a:p>
                <a:pPr lvl="0" algn="just"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Ø"/>
                </a:pPr>
                <a:r>
                  <a:rPr lang="el-GR" sz="2400" b="1" dirty="0"/>
                  <a:t>Πώς οι οντότητες (ΣΧΑ-ΧΣ) θα επιμετρούν τις κύριες δυσμενείς επιπτώσεις</a:t>
                </a:r>
                <a:r>
                  <a:rPr lang="en-US" sz="2400" b="1" dirty="0"/>
                  <a:t>;</a:t>
                </a:r>
                <a:r>
                  <a:rPr lang="el-GR" sz="2400" b="1" dirty="0"/>
                  <a:t> </a:t>
                </a:r>
              </a:p>
              <a:p>
                <a:pPr marL="0" lvl="0" indent="0" algn="just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l-GR" sz="2400" dirty="0"/>
                  <a:t>Σύμφωνα με το πρώτο σετ των ΡΤΠ με δείκτες βιωσιμότητας.</a:t>
                </a:r>
                <a:endParaRPr lang="en-US" sz="2400" dirty="0"/>
              </a:p>
              <a:p>
                <a:pPr marL="0" indent="0" algn="just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l-GR" sz="2400" dirty="0"/>
                  <a:t>Για παράδειγμα οι επιπτώσεις ενός επενδυτικού χαρτοφυλακίου μιας ΕΠΕΥ στις εκπομπές αερίων του θερμοκηπίου, δύναται να αξιολογηθεί με τον δείκτη </a:t>
                </a:r>
                <a:r>
                  <a:rPr lang="en-US" sz="2400" dirty="0"/>
                  <a:t>carbon footprint </a:t>
                </a:r>
                <a:r>
                  <a:rPr lang="el-GR" sz="2400" dirty="0"/>
                  <a:t>(Παράρτημα </a:t>
                </a:r>
                <a:r>
                  <a:rPr lang="en-US" sz="2400" dirty="0"/>
                  <a:t>I</a:t>
                </a:r>
                <a:r>
                  <a:rPr lang="el-GR" sz="2400" dirty="0"/>
                  <a:t> ΡΤΠ)</a:t>
                </a:r>
                <a:r>
                  <a:rPr lang="en-US" sz="2400" dirty="0" smtClean="0"/>
                  <a:t>.</a:t>
                </a:r>
              </a:p>
              <a:p>
                <a:pPr marL="0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GB" sz="2400" b="1" dirty="0" smtClean="0"/>
                  <a:t>Carbon</a:t>
                </a:r>
                <a:r>
                  <a:rPr lang="el-GR" sz="2400" b="1" dirty="0" smtClean="0"/>
                  <a:t> </a:t>
                </a:r>
                <a:r>
                  <a:rPr lang="en-GB" sz="2400" b="1" dirty="0"/>
                  <a:t>footprint</a:t>
                </a:r>
                <a:r>
                  <a:rPr lang="el-GR" sz="2400" b="1" dirty="0"/>
                  <a:t> </a:t>
                </a:r>
                <a:r>
                  <a:rPr lang="en-US" sz="2400" b="1" dirty="0"/>
                  <a:t>:  </a:t>
                </a:r>
                <a:endParaRPr lang="en-US" sz="2400" b="1" dirty="0" smtClean="0"/>
              </a:p>
              <a:p>
                <a:pPr marL="0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𝑐𝑢𝑟𝑟𝑒𝑛𝑡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𝑣𝑎𝑙𝑢𝑒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𝑜𝑓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𝑖𝑛𝑣𝑒𝑠𝑡𝑚𝑒𝑛𝑡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𝑖𝑛𝑣𝑒𝑠𝑡𝑒𝑒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𝑐𝑜𝑚𝑝𝑎𝑛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p>
                                              <m: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𝑒𝑛𝑡𝑒𝑟𝑝𝑟𝑖𝑠𝑒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𝑣𝑎𝑙𝑢𝑒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𝑖𝑛𝑣𝑒𝑠𝑡𝑒𝑒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𝑐𝑜𝑚𝑝𝑎𝑛𝑦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𝑆𝑐𝑜𝑝𝑒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 1, 2 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𝑎𝑛𝑑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 3 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𝐺𝐻𝐺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𝑒𝑚𝑖𝑠𝑠𝑖𝑜𝑛𝑠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𝑐𝑢𝑟𝑟𝑒𝑛𝑡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𝑣𝑎𝑙𝑢𝑒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𝑎𝑙𝑙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𝑖𝑛𝑣𝑒𝑠𝑡𝑚𝑒𝑛𝑡𝑠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(€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3754" y="216605"/>
                <a:ext cx="8967750" cy="6375784"/>
              </a:xfrm>
              <a:blipFill>
                <a:blip r:embed="rId2"/>
                <a:stretch>
                  <a:fillRect l="-748" t="-1148" r="-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299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97" y="348343"/>
            <a:ext cx="8976833" cy="569464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2000" b="1" dirty="0"/>
              <a:t>Με ποιον τρόπο θα εντοπίζονται και θα ιεραρχούνται οι ΚΔΕ από τις οντότητες</a:t>
            </a:r>
            <a:r>
              <a:rPr lang="en-US" sz="2000" b="1" dirty="0"/>
              <a:t>;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dirty="0" smtClean="0"/>
              <a:t>Σύμφωνα </a:t>
            </a:r>
            <a:r>
              <a:rPr lang="el-GR" sz="2000" dirty="0"/>
              <a:t>με το πρώτο σετ των ΡΤΠ, λαμβάνοντας υπόψη το πλήθος των παραγόντων αειφορίας που επηρεάζονται, την ένταση με την οποία επηρεάζονται, την πιθανότητα επηρεασμού και μη αναστρέψιμου αποτελέσματος επί των παραγόντων αειφορίας.</a:t>
            </a:r>
            <a:endParaRPr lang="en-US" sz="2000" dirty="0"/>
          </a:p>
          <a:p>
            <a:pPr marL="0" indent="0">
              <a:buNone/>
            </a:pP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436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0214" y="109331"/>
            <a:ext cx="8760864" cy="5039139"/>
          </a:xfrm>
        </p:spPr>
        <p:txBody>
          <a:bodyPr/>
          <a:lstStyle/>
          <a:p>
            <a:pPr marL="0" indent="0" algn="just">
              <a:buNone/>
            </a:pPr>
            <a:endParaRPr lang="el-GR" b="1" dirty="0" smtClean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>
                <a:solidFill>
                  <a:srgbClr val="00B050"/>
                </a:solidFill>
              </a:rPr>
              <a:t>Ποιες οι γνωστοποιήσεις που αφορούν στις ΚΔΕ</a:t>
            </a:r>
            <a:r>
              <a:rPr lang="en-US" sz="2000" b="1" dirty="0">
                <a:solidFill>
                  <a:srgbClr val="00B050"/>
                </a:solidFill>
              </a:rPr>
              <a:t>;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u="sng" dirty="0">
                <a:solidFill>
                  <a:srgbClr val="00B050"/>
                </a:solidFill>
              </a:rPr>
              <a:t>Σε επίπεδο οντότητας (</a:t>
            </a:r>
            <a:r>
              <a:rPr lang="en-US" sz="2000" u="sng" dirty="0">
                <a:solidFill>
                  <a:srgbClr val="00B050"/>
                </a:solidFill>
              </a:rPr>
              <a:t>comply or explain basis</a:t>
            </a:r>
            <a:r>
              <a:rPr lang="el-GR" sz="2000" u="sng" dirty="0">
                <a:solidFill>
                  <a:srgbClr val="00B050"/>
                </a:solidFill>
              </a:rPr>
              <a:t>)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/>
              <a:t>ΑΡΘΡΟ 4 </a:t>
            </a:r>
            <a:r>
              <a:rPr lang="el-GR" sz="2000" dirty="0"/>
              <a:t>(προοίμιο</a:t>
            </a:r>
            <a:r>
              <a:rPr lang="en-US" sz="2000" dirty="0"/>
              <a:t> </a:t>
            </a:r>
            <a:r>
              <a:rPr lang="el-GR" sz="2000" dirty="0"/>
              <a:t>18,19,20)</a:t>
            </a:r>
            <a:r>
              <a:rPr lang="en-US" sz="2000" dirty="0"/>
              <a:t>: </a:t>
            </a:r>
            <a:r>
              <a:rPr lang="el-GR" sz="2000" dirty="0"/>
              <a:t>Από τις 10.3.2021 οι </a:t>
            </a:r>
            <a:r>
              <a:rPr lang="el-GR" sz="2000" dirty="0" smtClean="0"/>
              <a:t>ΣΧΑ και ΧΣ </a:t>
            </a:r>
            <a:r>
              <a:rPr lang="el-GR" sz="2000" dirty="0"/>
              <a:t>που αποφάσισαν να λαμβάνουν υπόψη τις </a:t>
            </a:r>
            <a:r>
              <a:rPr lang="el-GR" sz="2000" b="1" dirty="0"/>
              <a:t>ΚΔΕ</a:t>
            </a:r>
            <a:r>
              <a:rPr lang="el-GR" sz="2000" dirty="0"/>
              <a:t> του συνόλου των επενδυτικών τους αποφάσεων ή συμβουλών στους παράγοντες αειφορίας, οφείλουν να δημοσιεύουν δήλωση στους ιστοτόπους τους σχετικά με τις </a:t>
            </a:r>
            <a:r>
              <a:rPr lang="el-GR" sz="2000" b="1" dirty="0"/>
              <a:t>πολιτικές δέουσας επιμέλειας </a:t>
            </a:r>
            <a:r>
              <a:rPr lang="el-GR" sz="2000" dirty="0"/>
              <a:t>σε σχέση με αυτές τις επιπτώσεις</a:t>
            </a:r>
            <a:r>
              <a:rPr lang="en-US" sz="2000" dirty="0"/>
              <a:t>. </a:t>
            </a:r>
            <a:endParaRPr lang="el-GR" sz="2000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/>
              <a:t>Όσες </a:t>
            </a:r>
            <a:r>
              <a:rPr lang="el-GR" sz="2000" b="1" dirty="0" smtClean="0"/>
              <a:t>δεν λαμβάνουν </a:t>
            </a:r>
            <a:r>
              <a:rPr lang="el-GR" sz="2000" b="1" dirty="0"/>
              <a:t>υπόψη τις δυσμενείς επιπτώσεις</a:t>
            </a:r>
            <a:r>
              <a:rPr lang="el-GR" sz="2000" dirty="0"/>
              <a:t>, </a:t>
            </a:r>
            <a:r>
              <a:rPr lang="el-GR" sz="2000" dirty="0" smtClean="0"/>
              <a:t>όφειλαν </a:t>
            </a:r>
            <a:r>
              <a:rPr lang="el-GR" sz="2000" dirty="0"/>
              <a:t>να δημοσιεύσουν </a:t>
            </a:r>
            <a:r>
              <a:rPr lang="el-GR" sz="2000" b="1" dirty="0"/>
              <a:t>δήλωση που να αιτιολογεί το γεγονός αυτό</a:t>
            </a:r>
            <a:r>
              <a:rPr lang="el-GR" sz="2000" dirty="0"/>
              <a:t>.</a:t>
            </a:r>
            <a:endParaRPr lang="el-GR" sz="2000" b="1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dirty="0"/>
              <a:t>Το </a:t>
            </a:r>
            <a:r>
              <a:rPr lang="el-GR" sz="2000" b="1" dirty="0"/>
              <a:t>ελάχιστο περιεχόμενο </a:t>
            </a:r>
            <a:r>
              <a:rPr lang="el-GR" sz="2000" dirty="0"/>
              <a:t>των δηλώσεων προσδιορίζεται στον </a:t>
            </a:r>
            <a:r>
              <a:rPr lang="en-US" sz="2000" dirty="0"/>
              <a:t>SFDR </a:t>
            </a:r>
            <a:r>
              <a:rPr lang="el-GR" sz="2000" dirty="0"/>
              <a:t>και εξειδικεύεται στο πρώτο σετ των ΡΤΠ.</a:t>
            </a:r>
            <a:endParaRPr lang="en-US" sz="2000" dirty="0"/>
          </a:p>
          <a:p>
            <a:pPr marL="0" indent="0" algn="just">
              <a:buNone/>
            </a:pPr>
            <a:endParaRPr 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316104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689" y="400501"/>
            <a:ext cx="8844060" cy="6069967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u="sng" dirty="0">
                <a:solidFill>
                  <a:srgbClr val="00B050"/>
                </a:solidFill>
              </a:rPr>
              <a:t>Σε επίπεδο χρηματοπιστωτικού προϊόντος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/>
              <a:t>ΑΡΘΡΟ 7</a:t>
            </a:r>
            <a:r>
              <a:rPr lang="en-US" sz="2000" dirty="0"/>
              <a:t>:</a:t>
            </a:r>
            <a:r>
              <a:rPr lang="el-GR" sz="2000" dirty="0"/>
              <a:t> Από τις 30.12.2022</a:t>
            </a:r>
            <a:r>
              <a:rPr lang="en-US" sz="2000" dirty="0"/>
              <a:t>,</a:t>
            </a:r>
            <a:r>
              <a:rPr lang="el-GR" sz="2000" dirty="0"/>
              <a:t> οι ΣΧΑ που λαμβάνουν υπόψη τις ΚΔΕ σε επίπεδο οντότητας θα γνωστοποιούν και για κάθε </a:t>
            </a:r>
            <a:r>
              <a:rPr lang="el-GR" sz="2000" dirty="0" err="1"/>
              <a:t>χρημ</a:t>
            </a:r>
            <a:r>
              <a:rPr lang="el-GR" sz="2000" dirty="0"/>
              <a:t>/</a:t>
            </a:r>
            <a:r>
              <a:rPr lang="el-GR" sz="2000" dirty="0" err="1"/>
              <a:t>κο</a:t>
            </a:r>
            <a:r>
              <a:rPr lang="el-GR" sz="2000" dirty="0"/>
              <a:t> προϊόν τους  εάν  λαμβάνει υπόψη και με ποιο τρόπο τις ΚΔΕ, στα προσυμβατικά έγγραφα. </a:t>
            </a:r>
            <a:endParaRPr lang="en-US" sz="2000" dirty="0"/>
          </a:p>
          <a:p>
            <a:pPr marL="0" indent="0">
              <a:buNone/>
            </a:pPr>
            <a:r>
              <a:rPr lang="el-GR" sz="2000" dirty="0"/>
              <a:t>Από τις 10.3.2021 οι ΣΧΑ που δεν λαμβάνουν υπόψη τις δυσμενείς επιπτώσεις σε επίπεδο οντότητας, πρέπει να το γνωστοποιούν στα προσυμβατικά έγγραφα των προϊόντων τους.</a:t>
            </a:r>
          </a:p>
          <a:p>
            <a:pPr marL="0" indent="0" algn="just">
              <a:buNone/>
            </a:pPr>
            <a:endParaRPr lang="el-GR" dirty="0" smtClean="0"/>
          </a:p>
          <a:p>
            <a:endParaRPr lang="en-US" sz="5600" dirty="0" smtClean="0"/>
          </a:p>
          <a:p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197371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35974"/>
            <a:ext cx="8963055" cy="6399957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>
                <a:solidFill>
                  <a:srgbClr val="00B050"/>
                </a:solidFill>
              </a:rPr>
              <a:t>Η έννοια του Κινδύνου Βιωσιμότητας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>
                <a:solidFill>
                  <a:srgbClr val="00B050"/>
                </a:solidFill>
              </a:rPr>
              <a:t>«Κίνδυνος Βιωσιμότητας»</a:t>
            </a:r>
            <a:r>
              <a:rPr lang="el-GR" sz="2000" dirty="0">
                <a:solidFill>
                  <a:srgbClr val="00B050"/>
                </a:solidFill>
              </a:rPr>
              <a:t> </a:t>
            </a:r>
            <a:r>
              <a:rPr lang="el-GR" sz="2000" dirty="0"/>
              <a:t>(άρθρο 2 παρ. 22): </a:t>
            </a:r>
            <a:r>
              <a:rPr lang="el-GR" sz="2000" b="1" dirty="0"/>
              <a:t>γεγονός ή περίσταση </a:t>
            </a:r>
            <a:r>
              <a:rPr lang="el-GR" sz="2000" dirty="0"/>
              <a:t>στον </a:t>
            </a:r>
            <a:r>
              <a:rPr lang="el-GR" sz="2000" u="sng" dirty="0"/>
              <a:t>περιβαλλοντικό</a:t>
            </a:r>
            <a:r>
              <a:rPr lang="el-GR" sz="2000" dirty="0"/>
              <a:t> ή </a:t>
            </a:r>
            <a:r>
              <a:rPr lang="el-GR" sz="2000" u="sng" dirty="0"/>
              <a:t>κοινωνικό τομέα</a:t>
            </a:r>
            <a:r>
              <a:rPr lang="el-GR" sz="2000" dirty="0"/>
              <a:t> ή στον </a:t>
            </a:r>
            <a:r>
              <a:rPr lang="el-GR" sz="2000" u="sng" dirty="0"/>
              <a:t>τομέα της διακυβέρνησης </a:t>
            </a:r>
            <a:r>
              <a:rPr lang="el-GR" sz="2000" dirty="0"/>
              <a:t>που, εάν επέλθει, θα μπορούσε να έχει πραγματικές ή δυνητικές </a:t>
            </a:r>
            <a:r>
              <a:rPr lang="el-GR" sz="2000" b="1" dirty="0"/>
              <a:t>σημαντικές αρνητικές επιπτώσεις στην αξία της επένδυσης.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u="sng" dirty="0"/>
              <a:t>Περιβαλλοντικοί κίνδυνοι π.χ.</a:t>
            </a:r>
            <a:r>
              <a:rPr lang="el-GR" sz="2000" dirty="0"/>
              <a:t> η έκθεση των περιουσιακών στοιχείων μιας </a:t>
            </a:r>
            <a:r>
              <a:rPr lang="el-GR" sz="2000" dirty="0" err="1"/>
              <a:t>επιχ</a:t>
            </a:r>
            <a:r>
              <a:rPr lang="el-GR" sz="2000" dirty="0"/>
              <a:t>. σε φυσικούς κίνδυνους (φωτιές, πλημμύρες, ακραία καιρικά φαινόμενα, </a:t>
            </a:r>
            <a:r>
              <a:rPr lang="el-GR" sz="2000" dirty="0" err="1"/>
              <a:t>κλπ</a:t>
            </a:r>
            <a:r>
              <a:rPr lang="el-GR" sz="2000" dirty="0"/>
              <a:t>) που ενδέχεται να απειλήσουν τη συνέχιση της δραστηριότητας της </a:t>
            </a:r>
            <a:r>
              <a:rPr lang="el-GR" sz="2000" dirty="0" err="1"/>
              <a:t>επιχ</a:t>
            </a:r>
            <a:r>
              <a:rPr lang="el-GR" sz="2000" dirty="0"/>
              <a:t>. ή άλλου τύπου κίνδυνους.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u="sng" dirty="0"/>
              <a:t>Κοινωνικοί κίνδυνοι</a:t>
            </a:r>
            <a:r>
              <a:rPr lang="en-US" sz="2000" u="sng" dirty="0"/>
              <a:t> </a:t>
            </a:r>
            <a:r>
              <a:rPr lang="el-GR" sz="2000" u="sng" dirty="0"/>
              <a:t>π.χ.</a:t>
            </a:r>
            <a:r>
              <a:rPr lang="el-GR" sz="2000" dirty="0"/>
              <a:t> η ποιότητα των σχέσεων μιας επιχείρησης με τους εργαζόμενους, πελάτες, τις τοπικές κοινότητες, η οποία θα μπορούσε να απειλήσει τη φήμη και την ποιότητα των προϊόντων/υπηρεσιών της επιχείρησης. </a:t>
            </a:r>
            <a:endParaRPr lang="en-US" sz="2000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u="sng" dirty="0"/>
              <a:t>K</a:t>
            </a:r>
            <a:r>
              <a:rPr lang="el-GR" sz="2000" u="sng" dirty="0" err="1"/>
              <a:t>ίνδυνοι</a:t>
            </a:r>
            <a:r>
              <a:rPr lang="el-GR" sz="2000" u="sng" dirty="0"/>
              <a:t> εταιρικής διακυβέρνησης π.χ.</a:t>
            </a:r>
            <a:r>
              <a:rPr lang="el-GR" sz="2000" dirty="0"/>
              <a:t> η έλλειψη ορθών δομών διοίκησης της επιχείρησης που μπορεί να οδηγήσουν σε ανορθολογική </a:t>
            </a:r>
            <a:r>
              <a:rPr lang="el-GR" sz="2000" dirty="0" err="1"/>
              <a:t>διαχείρηση</a:t>
            </a:r>
            <a:r>
              <a:rPr lang="el-GR" sz="2000" dirty="0"/>
              <a:t> των κεφαλαίων της.</a:t>
            </a:r>
          </a:p>
          <a:p>
            <a:pPr marL="0" indent="0" algn="just">
              <a:buNone/>
            </a:pP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8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46316</TotalTime>
  <Words>1388</Words>
  <Application>Microsoft Office PowerPoint</Application>
  <PresentationFormat>Widescreen</PresentationFormat>
  <Paragraphs>81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Trebuchet MS</vt:lpstr>
      <vt:lpstr>Wingdings</vt:lpstr>
      <vt:lpstr>Wingdings 3</vt:lpstr>
      <vt:lpstr>Facet</vt:lpstr>
      <vt:lpstr>To νέο θεσμικό πλαίσιο περί ESG στην Ευρώπη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Κανονισμός  (ΕΕ) 2019/2088 του Ευρωπαϊκού Κοινοβουλίου και του Συμβουλίου</dc:title>
  <dc:creator>Ek-Rem-be</dc:creator>
  <cp:lastModifiedBy>Ek-Rem-be</cp:lastModifiedBy>
  <cp:revision>856</cp:revision>
  <dcterms:created xsi:type="dcterms:W3CDTF">2020-12-10T18:15:26Z</dcterms:created>
  <dcterms:modified xsi:type="dcterms:W3CDTF">2021-11-17T16:34:12Z</dcterms:modified>
</cp:coreProperties>
</file>