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6274" autoAdjust="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1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321492-108C-46E7-BF83-D3541E941E1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46B9B-080E-4A0B-A306-2B7C8D16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74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F03D11-FD74-4389-AA3C-FF7F8D5A8B7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BF8519-05C9-4E2E-94F6-FB7D27F4C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2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2510912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249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97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056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961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36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049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106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532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254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77732" y="1056115"/>
            <a:ext cx="1086522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684" y="548640"/>
            <a:ext cx="9601196" cy="62581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99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28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91716" y="1012199"/>
            <a:ext cx="1065007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8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60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833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168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13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3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mc.gr/el_GR/web/portal/announcementdocs" TargetMode="External"/><Relationship Id="rId2" Type="http://schemas.openxmlformats.org/officeDocument/2006/relationships/hyperlink" Target="http://www.hcmc.g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cmc.gr/aweb/portalfiles/MAR.596.2014/%CE%9F%CE%94%CE%97%CE%93%CE%99%CE%95%CE%A3%20%CE%A5%CE%A0%CE%9F%CE%92%CE%9F%CE%9B%CE%97%CE%A3%20%CE%9A%CE%91%CE%A4%CE%91%CE%9B%CE%9F%CE%93%CE%9F%CE%A5%20%CE%A0%CE%9F%CE%A5%20%CE%9A%CE%91%CE%A4%CE%95%CE%A7%CE%9F%CE%A5%CE%9D%20%CE%95%CE%9C%CE%A0%CE%99%CE%A3%CE%A4%CE%95%CE%A5%CE%A4%CE%99%CE%9A%CE%97%20%CE%A0%CE%9B%CE%97%CE%A1%CE%9F%CE%A6%CE%9F%CE%A1%CE%97%CE%A3%CE%97.pdf" TargetMode="External"/><Relationship Id="rId4" Type="http://schemas.openxmlformats.org/officeDocument/2006/relationships/hyperlink" Target="http://www.hcmc.gr/el_GR/web/portal/gnostopoieseis-kanonismou-ee-arith.-596/2014-mar-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4848" y="1506071"/>
            <a:ext cx="7306237" cy="358588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Insider </a:t>
            </a:r>
            <a:r>
              <a:rPr lang="en-US" b="1" dirty="0"/>
              <a:t>L</a:t>
            </a:r>
            <a:r>
              <a:rPr lang="en-US" b="1" dirty="0" smtClean="0"/>
              <a:t>ist 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i="1" dirty="0" smtClean="0"/>
              <a:t>Κατάλογος προσώπων </a:t>
            </a:r>
            <a:r>
              <a:rPr lang="el-GR" i="1" dirty="0"/>
              <a:t>που </a:t>
            </a:r>
            <a:r>
              <a:rPr lang="el-GR" i="1" dirty="0" smtClean="0"/>
              <a:t>έχουν πρόσβαση </a:t>
            </a:r>
            <a:r>
              <a:rPr lang="el-GR" i="1" dirty="0"/>
              <a:t>σε </a:t>
            </a:r>
            <a:r>
              <a:rPr lang="el-GR" i="1" dirty="0" smtClean="0"/>
              <a:t>προνομιακή πληροφορία 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5680038"/>
            <a:ext cx="10993546" cy="807707"/>
          </a:xfrm>
        </p:spPr>
        <p:txBody>
          <a:bodyPr>
            <a:normAutofit/>
          </a:bodyPr>
          <a:lstStyle/>
          <a:p>
            <a:pPr algn="ctr"/>
            <a:r>
              <a:rPr lang="el-GR" sz="1600" b="1" dirty="0" smtClean="0"/>
              <a:t>Ανδρεσάκη Βασιλική</a:t>
            </a:r>
          </a:p>
          <a:p>
            <a:pPr algn="ctr"/>
            <a:r>
              <a:rPr lang="el-GR" sz="1700" b="1" dirty="0" smtClean="0"/>
              <a:t>ΔΙΕΥΘΥΝΣΗ ΕΠΟΠΤΕΙΑΣ ΑΓΟΡΩΝ</a:t>
            </a:r>
            <a:endParaRPr lang="en-US" sz="17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8597" y="712143"/>
            <a:ext cx="3034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ΕΛΛΗΝΙΚΗ ΔΗΜΟΚΡΑΤΙΑ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ΕΠΙΤΡΟΠΗ ΚΕΦΑΛΑΙΑΓΟΡΑΣ ΝΠΔΔ</a:t>
            </a:r>
            <a:endParaRPr kumimoji="0" lang="el-GR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78" y="265467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7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73" y="424167"/>
            <a:ext cx="11029616" cy="699925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ΘΕΣΜΙΚΟ ΠΛΑ</a:t>
            </a:r>
            <a:r>
              <a:rPr lang="el-GR" b="1" dirty="0"/>
              <a:t>Ι</a:t>
            </a:r>
            <a:r>
              <a:rPr lang="el-GR" b="1" dirty="0" smtClean="0"/>
              <a:t>ΣΙΟ </a:t>
            </a:r>
            <a:r>
              <a:rPr lang="en-US" b="1" dirty="0" smtClean="0"/>
              <a:t>&amp;</a:t>
            </a:r>
            <a:r>
              <a:rPr lang="el-GR" b="1" dirty="0" smtClean="0"/>
              <a:t> ΣΗΜΑΣΙΑ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68" y="2897312"/>
            <a:ext cx="11242766" cy="33122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b="1" u="sng" dirty="0" smtClean="0"/>
              <a:t>Ο διττός </a:t>
            </a:r>
            <a:r>
              <a:rPr lang="el-GR" b="1" u="sng" dirty="0"/>
              <a:t>ρόλος του </a:t>
            </a:r>
            <a:r>
              <a:rPr lang="en-US" b="1" u="sng" dirty="0" smtClean="0"/>
              <a:t>Insider List</a:t>
            </a:r>
            <a:r>
              <a:rPr lang="el-GR" b="1" u="sng" dirty="0" smtClean="0"/>
              <a:t> ως χρήσιμου εργαλείου:</a:t>
            </a:r>
            <a:endParaRPr lang="el-GR" b="1" u="sng" dirty="0"/>
          </a:p>
          <a:p>
            <a:pPr marL="0" indent="0">
              <a:buNone/>
            </a:pPr>
            <a:endParaRPr lang="el-GR" sz="1100" dirty="0" smtClean="0"/>
          </a:p>
          <a:p>
            <a:pPr marL="0" indent="0">
              <a:buNone/>
            </a:pPr>
            <a:endParaRPr lang="el-GR" sz="1100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				</a:t>
            </a:r>
          </a:p>
          <a:p>
            <a:pPr marL="0" indent="0">
              <a:buNone/>
            </a:pPr>
            <a:r>
              <a:rPr lang="el-GR" b="1" dirty="0"/>
              <a:t>	</a:t>
            </a:r>
            <a:r>
              <a:rPr lang="el-GR" b="1" dirty="0" smtClean="0"/>
              <a:t>ΠΡΟΛΗΠΤΙΚΟ ΜΕΤΡΟ - ΣΚΟΠΟΣ : Προστασία </a:t>
            </a:r>
            <a:r>
              <a:rPr lang="el-GR" b="1" dirty="0"/>
              <a:t>της ακεραιότητας της αγοράς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9268" y="3299496"/>
            <a:ext cx="10789921" cy="2239783"/>
            <a:chOff x="679268" y="3299496"/>
            <a:chExt cx="10789921" cy="2239783"/>
          </a:xfrm>
        </p:grpSpPr>
        <p:sp>
          <p:nvSpPr>
            <p:cNvPr id="9" name="Rounded Rectangle 8"/>
            <p:cNvSpPr/>
            <p:nvPr/>
          </p:nvSpPr>
          <p:spPr>
            <a:xfrm>
              <a:off x="5516879" y="3299496"/>
              <a:ext cx="5952310" cy="190384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schemeClr val="tx1"/>
                  </a:solidFill>
                </a:rPr>
                <a:t>ΕΠΟΠΤΙΚΗ ΑΡΧΗ:</a:t>
              </a:r>
            </a:p>
            <a:p>
              <a:pPr algn="ctr"/>
              <a:r>
                <a:rPr lang="el-GR" b="1" i="1" dirty="0" smtClean="0">
                  <a:solidFill>
                    <a:schemeClr val="tx2"/>
                  </a:solidFill>
                </a:rPr>
                <a:t>Προσδιορισμός κάθε προσώπου </a:t>
              </a:r>
              <a:r>
                <a:rPr lang="el-GR" b="1" i="1" dirty="0">
                  <a:solidFill>
                    <a:schemeClr val="tx2"/>
                  </a:solidFill>
                </a:rPr>
                <a:t>που έχει πρόσβαση σε προνομιακές πληροφορίες και την ημερομηνία κατά την οποία απέκτησε την </a:t>
              </a:r>
              <a:r>
                <a:rPr lang="el-GR" b="1" i="1" dirty="0" smtClean="0">
                  <a:solidFill>
                    <a:schemeClr val="tx2"/>
                  </a:solidFill>
                </a:rPr>
                <a:t>πρόσβαση, σε έρευνα για πιθανή </a:t>
              </a:r>
              <a:r>
                <a:rPr lang="el-GR" b="1" i="1" dirty="0">
                  <a:solidFill>
                    <a:schemeClr val="tx2"/>
                  </a:solidFill>
                </a:rPr>
                <a:t>κατάχρηση της </a:t>
              </a:r>
              <a:r>
                <a:rPr lang="el-GR" b="1" i="1" dirty="0" smtClean="0">
                  <a:solidFill>
                    <a:schemeClr val="tx2"/>
                  </a:solidFill>
                </a:rPr>
                <a:t>αγοράς.</a:t>
              </a:r>
              <a:endParaRPr lang="en-US" b="1" i="1" dirty="0">
                <a:solidFill>
                  <a:schemeClr val="tx2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79268" y="3299496"/>
              <a:ext cx="4384766" cy="1903848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>
                  <a:solidFill>
                    <a:schemeClr val="tx1"/>
                  </a:solidFill>
                </a:rPr>
                <a:t>ΕΚΔΟΤΗΣ:</a:t>
              </a:r>
            </a:p>
            <a:p>
              <a:pPr algn="ctr"/>
              <a:r>
                <a:rPr lang="el-GR" b="1" i="1" dirty="0" smtClean="0">
                  <a:solidFill>
                    <a:schemeClr val="tx2"/>
                  </a:solidFill>
                </a:rPr>
                <a:t>Έλεγχος της ροής των </a:t>
              </a:r>
              <a:r>
                <a:rPr lang="el-GR" b="1" i="1" dirty="0">
                  <a:solidFill>
                    <a:schemeClr val="tx2"/>
                  </a:solidFill>
                </a:rPr>
                <a:t>προνομιακών πληροφοριών </a:t>
              </a:r>
              <a:r>
                <a:rPr lang="el-GR" b="1" i="1" dirty="0" smtClean="0">
                  <a:solidFill>
                    <a:schemeClr val="tx2"/>
                  </a:solidFill>
                </a:rPr>
                <a:t>και</a:t>
              </a:r>
              <a:r>
                <a:rPr lang="el-GR" b="1" i="1" dirty="0">
                  <a:solidFill>
                    <a:schemeClr val="tx2"/>
                  </a:solidFill>
                </a:rPr>
                <a:t> </a:t>
              </a:r>
              <a:r>
                <a:rPr lang="el-GR" b="1" i="1" dirty="0" smtClean="0">
                  <a:solidFill>
                    <a:schemeClr val="tx2"/>
                  </a:solidFill>
                </a:rPr>
                <a:t>κατά συνέπεια, συμβολή στη </a:t>
              </a:r>
              <a:r>
                <a:rPr lang="el-GR" b="1" i="1" dirty="0">
                  <a:solidFill>
                    <a:schemeClr val="tx2"/>
                  </a:solidFill>
                </a:rPr>
                <a:t>διαχείριση των υποχρεώσεων εμπιστευτικότητας.</a:t>
              </a:r>
              <a:endParaRPr lang="en-US" b="1" i="1" dirty="0">
                <a:solidFill>
                  <a:schemeClr val="tx2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5085805" y="5086433"/>
              <a:ext cx="409303" cy="452846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679268" y="1124092"/>
            <a:ext cx="10789921" cy="16910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Market Abuse Regulation </a:t>
            </a:r>
            <a:r>
              <a:rPr lang="el-GR" dirty="0" smtClean="0"/>
              <a:t>(</a:t>
            </a:r>
            <a:r>
              <a:rPr lang="en-US" dirty="0" smtClean="0"/>
              <a:t>MAR)– </a:t>
            </a:r>
            <a:r>
              <a:rPr lang="el-GR" dirty="0" smtClean="0"/>
              <a:t>Κανονισμός (ΕΕ) 596/2014 περί Κατάχρησης της Αγοράς</a:t>
            </a:r>
            <a:r>
              <a:rPr lang="en-US" dirty="0" smtClean="0"/>
              <a:t> (</a:t>
            </a:r>
            <a:r>
              <a:rPr lang="el-GR" dirty="0" smtClean="0"/>
              <a:t>Κεφάλαιο 3 : Απαιτήσεις Δημοσιοποίησης, Άρθρο 18 : </a:t>
            </a:r>
            <a:r>
              <a:rPr lang="en-US" dirty="0" smtClean="0"/>
              <a:t>Insider List</a:t>
            </a:r>
            <a:r>
              <a:rPr lang="el-GR" dirty="0" smtClean="0"/>
              <a:t>)</a:t>
            </a:r>
          </a:p>
          <a:p>
            <a:r>
              <a:rPr lang="el-GR" dirty="0" smtClean="0"/>
              <a:t>Εκτελεστικός Κανονισμός (ΕΕ) 347</a:t>
            </a:r>
            <a:r>
              <a:rPr lang="en-US" dirty="0" smtClean="0"/>
              <a:t>/2016</a:t>
            </a:r>
            <a:r>
              <a:rPr lang="el-GR" dirty="0" smtClean="0"/>
              <a:t> (εξειδίκευση &amp; </a:t>
            </a:r>
            <a:r>
              <a:rPr lang="el-GR" dirty="0" err="1" smtClean="0"/>
              <a:t>μορφότυποι</a:t>
            </a:r>
            <a:r>
              <a:rPr lang="en-US" dirty="0" smtClean="0"/>
              <a:t> </a:t>
            </a:r>
            <a:r>
              <a:rPr lang="en-US" dirty="0"/>
              <a:t>Insider List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Νόμος 4443/2016 (κυρώσεις και διοικητικά μέτρα)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0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97761"/>
            <a:ext cx="11029616" cy="640869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ΠΕΡΙΓΡΑΜΜΑ ΤΟΥ </a:t>
            </a:r>
            <a:r>
              <a:rPr lang="en-US" b="1" dirty="0" smtClean="0"/>
              <a:t>INSIDER LIST</a:t>
            </a:r>
            <a:endParaRPr lang="en-US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79269" y="1041807"/>
            <a:ext cx="10820656" cy="51438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1800" b="1" u="sng" dirty="0" smtClean="0"/>
              <a:t>Υπόχρεος</a:t>
            </a:r>
            <a:r>
              <a:rPr lang="el-GR" sz="1800" dirty="0" smtClean="0"/>
              <a:t>: </a:t>
            </a:r>
            <a:r>
              <a:rPr lang="el-GR" sz="1800" u="sng" dirty="0" smtClean="0"/>
              <a:t>εκδότες</a:t>
            </a:r>
            <a:r>
              <a:rPr lang="el-GR" sz="1800" dirty="0" smtClean="0"/>
              <a:t> (ή οποιοδήποτε πρόσωπο ενεργεί εξ ονόματός τους ή για λογαριασμό τους)</a:t>
            </a:r>
            <a:r>
              <a:rPr lang="en-US" sz="1800" dirty="0" smtClean="0"/>
              <a:t>.</a:t>
            </a:r>
            <a:endParaRPr lang="el-GR" sz="1800" dirty="0" smtClean="0"/>
          </a:p>
          <a:p>
            <a:pPr marL="0" indent="0">
              <a:spcAft>
                <a:spcPts val="300"/>
              </a:spcAft>
              <a:buNone/>
            </a:pPr>
            <a:r>
              <a:rPr lang="el-GR" sz="1800" b="1" u="sng" dirty="0" smtClean="0"/>
              <a:t>Περιεχόμενο</a:t>
            </a:r>
            <a:r>
              <a:rPr lang="el-GR" sz="1800" dirty="0" smtClean="0"/>
              <a:t>: </a:t>
            </a:r>
            <a:r>
              <a:rPr lang="el-GR" sz="1800" u="sng" dirty="0" smtClean="0"/>
              <a:t>πρόσωπα</a:t>
            </a:r>
            <a:r>
              <a:rPr lang="el-GR" sz="1800" dirty="0" smtClean="0"/>
              <a:t> που έχουν πρόσβαση σε προνομιακή πληροφορία </a:t>
            </a:r>
            <a:r>
              <a:rPr lang="el-GR" sz="1800" b="1" dirty="0" smtClean="0"/>
              <a:t>και</a:t>
            </a:r>
            <a:r>
              <a:rPr lang="el-GR" sz="1800" dirty="0" smtClean="0"/>
              <a:t> τα οποία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l-GR" sz="1800" dirty="0" smtClean="0"/>
              <a:t>α) εργάζονται για τους εκδότες δυνάμει σύμβασης εργασίας, παροχής υπηρεσιών, ή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l-GR" sz="1800" dirty="0" smtClean="0"/>
              <a:t>β)άλλως πως ασκούν καθήκοντα μέσω των οποίων έχουν πρόσβαση σε προνομιακή πληροφορία, όπως σύμβουλοι, λογιστές ή οργανισμοί αξιολόγησης της πιστοληπτικής ικανότητας</a:t>
            </a:r>
            <a:r>
              <a:rPr lang="en-US" sz="1800" dirty="0" smtClean="0"/>
              <a:t>.</a:t>
            </a:r>
            <a:endParaRPr lang="el-GR" sz="1800" dirty="0" smtClean="0"/>
          </a:p>
          <a:p>
            <a:pPr marL="0" indent="0">
              <a:spcAft>
                <a:spcPts val="300"/>
              </a:spcAft>
              <a:buNone/>
            </a:pPr>
            <a:r>
              <a:rPr lang="el-GR" sz="1800" b="1" u="sng" dirty="0" smtClean="0"/>
              <a:t>Βήματα δημιουργίας</a:t>
            </a:r>
            <a:r>
              <a:rPr lang="en-US" sz="1800" b="1" u="sng" dirty="0" smtClean="0"/>
              <a:t> Insider List</a:t>
            </a:r>
            <a:r>
              <a:rPr lang="el-GR" sz="1800" dirty="0" smtClean="0"/>
              <a:t>: </a:t>
            </a:r>
          </a:p>
          <a:p>
            <a:pPr marL="342900" indent="-342900">
              <a:spcAft>
                <a:spcPts val="300"/>
              </a:spcAft>
              <a:buClrTx/>
              <a:buAutoNum type="arabicPeriod"/>
            </a:pPr>
            <a:r>
              <a:rPr lang="el-GR" sz="1800" u="sng" dirty="0" smtClean="0"/>
              <a:t>Διακριτά τμήματα </a:t>
            </a:r>
            <a:r>
              <a:rPr lang="el-GR" sz="1800" dirty="0" smtClean="0"/>
              <a:t>για κάθε δεδομένη προνομιακή πληροφορία.</a:t>
            </a:r>
          </a:p>
          <a:p>
            <a:pPr marL="342900" indent="-342900">
              <a:spcAft>
                <a:spcPts val="300"/>
              </a:spcAft>
              <a:buClrTx/>
              <a:buAutoNum type="arabicPeriod"/>
            </a:pPr>
            <a:r>
              <a:rPr lang="el-GR" sz="1800" u="sng" dirty="0" smtClean="0"/>
              <a:t>Προαιρετικώς</a:t>
            </a:r>
            <a:r>
              <a:rPr lang="el-GR" sz="1800" dirty="0" smtClean="0"/>
              <a:t> </a:t>
            </a:r>
            <a:r>
              <a:rPr lang="el-GR" sz="1800" dirty="0"/>
              <a:t>συμπληρωματικό τμήμα : </a:t>
            </a:r>
          </a:p>
          <a:p>
            <a:pPr lvl="1" algn="just">
              <a:spcBef>
                <a:spcPts val="200"/>
              </a:spcBef>
              <a:spcAft>
                <a:spcPts val="200"/>
              </a:spcAft>
            </a:pPr>
            <a:r>
              <a:rPr lang="el-GR" sz="1800" u="sng" dirty="0"/>
              <a:t>Μόνιμοι κάτοχοι προνομιακών πληροφοριών </a:t>
            </a:r>
            <a:r>
              <a:rPr lang="el-GR" sz="1800" dirty="0"/>
              <a:t>: μόνο τα πρόσωπα τα οποία, λόγω της φύσης των καθηκόντων τους ή της θέσης τους, έχουν ανά πάσα στιγμή πρόσβαση σε όλες τις προνομιακές πληροφορίες που κατέχει ο εκδότης.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Tx/>
              <a:buFont typeface="Wingdings" panose="05000000000000000000" pitchFamily="2" charset="2"/>
              <a:buChar char="ü"/>
            </a:pPr>
            <a:r>
              <a:rPr lang="el-GR" sz="1800" dirty="0"/>
              <a:t>Αποφυγή πολλαπλών καταχωρήσεων </a:t>
            </a:r>
            <a:r>
              <a:rPr lang="en-US" sz="1800" dirty="0" smtClean="0"/>
              <a:t>-</a:t>
            </a:r>
            <a:r>
              <a:rPr lang="el-GR" sz="1800" dirty="0" smtClean="0"/>
              <a:t> τα </a:t>
            </a:r>
            <a:r>
              <a:rPr lang="el-GR" sz="1800" dirty="0"/>
              <a:t>στοιχεία των μόνιμων κατόχων δεν περιλαμβάνονται στα άλλα τμήματα του </a:t>
            </a:r>
            <a:r>
              <a:rPr lang="en-US" sz="1800" dirty="0"/>
              <a:t>Insider List</a:t>
            </a:r>
            <a:r>
              <a:rPr lang="el-GR" sz="1800" dirty="0"/>
              <a:t>.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Tx/>
              <a:buFont typeface="+mj-lt"/>
              <a:buAutoNum type="arabicPeriod"/>
            </a:pPr>
            <a:r>
              <a:rPr lang="el-GR" sz="1800" u="sng" dirty="0"/>
              <a:t>Συμπλήρωση Ενιαίου Ηλεκτρονικού </a:t>
            </a:r>
            <a:r>
              <a:rPr lang="el-GR" sz="1800" u="sng" dirty="0" err="1"/>
              <a:t>Μορφότυπου</a:t>
            </a:r>
            <a:r>
              <a:rPr lang="el-GR" sz="1800" u="sng" dirty="0"/>
              <a:t> </a:t>
            </a:r>
            <a:endParaRPr lang="el-GR" sz="1800" dirty="0"/>
          </a:p>
          <a:p>
            <a:pPr lvl="1">
              <a:spcBef>
                <a:spcPts val="200"/>
              </a:spcBef>
              <a:spcAft>
                <a:spcPts val="200"/>
              </a:spcAft>
              <a:buClrTx/>
              <a:buFont typeface="Wingdings" panose="05000000000000000000" pitchFamily="2" charset="2"/>
              <a:buChar char="ü"/>
            </a:pPr>
            <a:r>
              <a:rPr lang="el-GR" sz="1800" dirty="0" smtClean="0"/>
              <a:t>Ομοιόμορφα </a:t>
            </a:r>
            <a:r>
              <a:rPr lang="el-GR" sz="1800" dirty="0"/>
              <a:t>πεδία : μείωση διοικητικού φόρτου  για τις αρμόδιες αρχές και τους </a:t>
            </a:r>
            <a:r>
              <a:rPr lang="el-GR" sz="1800" dirty="0" smtClean="0"/>
              <a:t>εκδότες.</a:t>
            </a:r>
            <a:endParaRPr lang="el-GR" sz="1800" dirty="0"/>
          </a:p>
          <a:p>
            <a:pPr lvl="1">
              <a:spcBef>
                <a:spcPts val="200"/>
              </a:spcBef>
              <a:spcAft>
                <a:spcPts val="200"/>
              </a:spcAft>
              <a:buClrTx/>
              <a:buFont typeface="Wingdings" panose="05000000000000000000" pitchFamily="2" charset="2"/>
              <a:buChar char="ü"/>
            </a:pPr>
            <a:r>
              <a:rPr lang="el-GR" sz="1800" dirty="0" smtClean="0"/>
              <a:t>Εμπιστευτικότητα </a:t>
            </a:r>
            <a:r>
              <a:rPr lang="el-GR" sz="1800" dirty="0"/>
              <a:t>και ακρίβεια των </a:t>
            </a:r>
            <a:r>
              <a:rPr lang="el-GR" sz="1800" dirty="0" smtClean="0"/>
              <a:t>πληροφοριών.</a:t>
            </a:r>
            <a:endParaRPr lang="en-US" sz="1800" dirty="0"/>
          </a:p>
          <a:p>
            <a:pPr>
              <a:spcAft>
                <a:spcPts val="300"/>
              </a:spcAft>
            </a:pPr>
            <a:endParaRPr lang="el-GR" sz="1800" dirty="0"/>
          </a:p>
          <a:p>
            <a:pPr algn="just"/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10234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32" y="428444"/>
            <a:ext cx="11029616" cy="66099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ΤΟ ΤΡΙΠΤΥΧΟ ΤΗΣ ΥΠΟΧΡΕΩΣΗΣ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645" y="1186255"/>
            <a:ext cx="1976160" cy="4794998"/>
          </a:xfrm>
          <a:ln w="444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0250" lvl="1" indent="0">
              <a:buNone/>
            </a:pPr>
            <a:r>
              <a:rPr lang="el-GR" sz="1800" b="1" u="sng" dirty="0" smtClean="0"/>
              <a:t>1. ΚΑΤΑΡΤΙΣΗ</a:t>
            </a:r>
            <a:r>
              <a:rPr lang="el-GR" sz="1800" dirty="0" smtClean="0"/>
              <a:t> :</a:t>
            </a:r>
          </a:p>
          <a:p>
            <a:pPr marL="342900" lvl="1" indent="-342900">
              <a:buSzPct val="100000"/>
              <a:buFont typeface="Wingdings" panose="05000000000000000000" pitchFamily="2" charset="2"/>
              <a:buChar char="Ø"/>
            </a:pPr>
            <a:r>
              <a:rPr lang="el-GR" sz="1800" dirty="0" smtClean="0"/>
              <a:t>Σύμφωνα με το </a:t>
            </a:r>
            <a:r>
              <a:rPr lang="el-GR" sz="1800" dirty="0" err="1" smtClean="0"/>
              <a:t>μορφότυπο</a:t>
            </a:r>
            <a:endParaRPr lang="el-GR" sz="1800" dirty="0" smtClean="0"/>
          </a:p>
          <a:p>
            <a:pPr marL="136800" lvl="1" indent="-324000">
              <a:buSzPct val="100000"/>
              <a:buFont typeface="Wingdings" panose="05000000000000000000" pitchFamily="2" charset="2"/>
              <a:buChar char="Ø"/>
            </a:pPr>
            <a:r>
              <a:rPr lang="el-GR" sz="1800" dirty="0" smtClean="0"/>
              <a:t>Στο χρόνο εντοπισμού της προνομιακής πληροφορίας</a:t>
            </a:r>
            <a:endParaRPr lang="el-GR" sz="1800" dirty="0"/>
          </a:p>
          <a:p>
            <a:pPr marL="0" indent="0">
              <a:buNone/>
            </a:pPr>
            <a:endParaRPr lang="el-GR" sz="1800" dirty="0" smtClean="0"/>
          </a:p>
          <a:p>
            <a:pPr marL="0" lvl="1" indent="0">
              <a:buNone/>
            </a:pPr>
            <a:r>
              <a:rPr lang="el-GR" sz="1800" b="1" dirty="0">
                <a:solidFill>
                  <a:schemeClr val="tx2"/>
                </a:solidFill>
              </a:rPr>
              <a:t>* Προσδιορίζεται η ημερομηνία και η ώρα </a:t>
            </a:r>
            <a:r>
              <a:rPr lang="el-GR" sz="1800" b="1" dirty="0" smtClean="0">
                <a:solidFill>
                  <a:schemeClr val="tx2"/>
                </a:solidFill>
              </a:rPr>
              <a:t>δημιουργίας του </a:t>
            </a:r>
            <a:r>
              <a:rPr lang="en-US" sz="1800" b="1" dirty="0" smtClean="0">
                <a:solidFill>
                  <a:schemeClr val="tx2"/>
                </a:solidFill>
              </a:rPr>
              <a:t>Insider List</a:t>
            </a:r>
            <a:r>
              <a:rPr lang="el-GR" sz="1800" b="1" dirty="0" smtClean="0">
                <a:solidFill>
                  <a:schemeClr val="tx2"/>
                </a:solidFill>
              </a:rPr>
              <a:t>.</a:t>
            </a:r>
            <a:endParaRPr lang="el-GR" sz="1800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786227" y="1181134"/>
            <a:ext cx="4615033" cy="4800120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6000" lvl="1"/>
            <a:endParaRPr lang="el-GR" sz="1800" dirty="0"/>
          </a:p>
          <a:p>
            <a:pPr marL="306000" lvl="1"/>
            <a:endParaRPr lang="el-GR" sz="1800" dirty="0" smtClean="0"/>
          </a:p>
          <a:p>
            <a:pPr marL="0" lvl="1" indent="0">
              <a:spcBef>
                <a:spcPts val="600"/>
              </a:spcBef>
              <a:buNone/>
            </a:pPr>
            <a:r>
              <a:rPr lang="el-GR" sz="1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l-GR" sz="1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ΑΜΕΣΗ </a:t>
            </a:r>
            <a:r>
              <a:rPr lang="el-GR" sz="1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ΕΠΙΚΑΙΡΟΠΟΙΗΣΗ: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sz="1800" dirty="0" smtClean="0"/>
              <a:t>Σύμφωνα </a:t>
            </a:r>
            <a:r>
              <a:rPr lang="el-GR" sz="1800" dirty="0"/>
              <a:t>με το </a:t>
            </a:r>
            <a:r>
              <a:rPr lang="el-GR" sz="1800" dirty="0" err="1" smtClean="0"/>
              <a:t>μορφότυπο</a:t>
            </a:r>
            <a:endParaRPr lang="el-GR" sz="1800" dirty="0" smtClean="0"/>
          </a:p>
          <a:p>
            <a:pPr marL="285750" lvl="1" indent="-285750"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sz="1800" dirty="0" smtClean="0"/>
              <a:t>Στις εξής περιστάσεις:</a:t>
            </a:r>
          </a:p>
          <a:p>
            <a:pPr marL="342900" lvl="1" indent="-342900">
              <a:buClrTx/>
              <a:buFont typeface="+mj-lt"/>
              <a:buAutoNum type="arabicPeriod"/>
            </a:pPr>
            <a:r>
              <a:rPr lang="el-GR" sz="1800" dirty="0"/>
              <a:t>Α</a:t>
            </a:r>
            <a:r>
              <a:rPr lang="el-GR" sz="1800" dirty="0" smtClean="0"/>
              <a:t>λλαγή στην </a:t>
            </a:r>
            <a:r>
              <a:rPr lang="el-GR" sz="1800" u="sng" dirty="0" smtClean="0"/>
              <a:t>αιτία</a:t>
            </a:r>
            <a:r>
              <a:rPr lang="el-GR" sz="1800" dirty="0" smtClean="0"/>
              <a:t> </a:t>
            </a:r>
            <a:r>
              <a:rPr lang="el-GR" sz="1800" dirty="0"/>
              <a:t>για την οποία </a:t>
            </a:r>
            <a:r>
              <a:rPr lang="el-GR" sz="1800" dirty="0" smtClean="0"/>
              <a:t>ένα πρόσωπο έχει πρόσβαση.</a:t>
            </a:r>
          </a:p>
          <a:p>
            <a:pPr marL="342900" lvl="1" indent="-342900">
              <a:buClrTx/>
              <a:buFont typeface="+mj-lt"/>
              <a:buAutoNum type="arabicPeriod"/>
            </a:pPr>
            <a:r>
              <a:rPr lang="el-GR" sz="1800" dirty="0" smtClean="0"/>
              <a:t>Εμφάνιση </a:t>
            </a:r>
            <a:r>
              <a:rPr lang="el-GR" sz="1800" u="sng" dirty="0" smtClean="0"/>
              <a:t>νέου προσώπου </a:t>
            </a:r>
            <a:r>
              <a:rPr lang="el-GR" sz="1800" dirty="0"/>
              <a:t>το οποίο έχει </a:t>
            </a:r>
            <a:r>
              <a:rPr lang="el-GR" sz="1800" dirty="0" smtClean="0"/>
              <a:t>πρόσβαση.</a:t>
            </a:r>
          </a:p>
          <a:p>
            <a:pPr marL="342900" lvl="1" indent="-342900">
              <a:buClrTx/>
              <a:buFont typeface="+mj-lt"/>
              <a:buAutoNum type="arabicPeriod"/>
            </a:pPr>
            <a:r>
              <a:rPr lang="el-GR" sz="1800" u="sng" dirty="0" smtClean="0"/>
              <a:t>Παύση</a:t>
            </a:r>
            <a:r>
              <a:rPr lang="el-GR" sz="1800" dirty="0" smtClean="0"/>
              <a:t> της πρόσβασης </a:t>
            </a:r>
            <a:r>
              <a:rPr lang="el-GR" sz="1800" dirty="0"/>
              <a:t>για ένα </a:t>
            </a:r>
            <a:r>
              <a:rPr lang="el-GR" sz="1800" dirty="0" smtClean="0"/>
              <a:t>πρόσωπο. </a:t>
            </a:r>
          </a:p>
          <a:p>
            <a:pPr marL="0" lvl="1" indent="0">
              <a:buNone/>
            </a:pPr>
            <a:endParaRPr lang="el-GR" sz="1800" dirty="0" smtClean="0"/>
          </a:p>
          <a:p>
            <a:pPr marL="0" lvl="1" indent="0">
              <a:buNone/>
            </a:pPr>
            <a:r>
              <a:rPr lang="el-GR" sz="1800" b="1" dirty="0" smtClean="0"/>
              <a:t>* </a:t>
            </a:r>
            <a:r>
              <a:rPr lang="el-GR" sz="1800" b="1" dirty="0"/>
              <a:t>Προσδιορίζεται η ημερομηνία και η ώρα κατά την οποία συνέβη η αλλαγή</a:t>
            </a:r>
            <a:r>
              <a:rPr lang="en-US" sz="1800" b="1" dirty="0"/>
              <a:t> </a:t>
            </a:r>
            <a:r>
              <a:rPr lang="el-GR" sz="1800" b="1" dirty="0"/>
              <a:t>και κατά συνέπεια η </a:t>
            </a:r>
            <a:r>
              <a:rPr lang="el-GR" sz="1800" b="1" dirty="0" err="1"/>
              <a:t>επικαιροποίηση</a:t>
            </a:r>
            <a:r>
              <a:rPr lang="el-GR" sz="1800" b="1" dirty="0"/>
              <a:t> του </a:t>
            </a:r>
            <a:r>
              <a:rPr lang="en-US" sz="1800" b="1" dirty="0"/>
              <a:t>Insider </a:t>
            </a:r>
            <a:r>
              <a:rPr lang="en-US" sz="1800" b="1" dirty="0" smtClean="0"/>
              <a:t>List</a:t>
            </a:r>
            <a:r>
              <a:rPr lang="el-GR" sz="1800" b="1" dirty="0" smtClean="0"/>
              <a:t>.</a:t>
            </a:r>
            <a:endParaRPr lang="el-GR" sz="1800" b="1" dirty="0"/>
          </a:p>
          <a:p>
            <a:pPr marL="0" lvl="1" indent="0">
              <a:buNone/>
            </a:pPr>
            <a:endParaRPr lang="el-GR" sz="1800" dirty="0" smtClean="0"/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541110" y="1181134"/>
            <a:ext cx="4083422" cy="4800120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l-GR" sz="1800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1" indent="0">
              <a:buNone/>
            </a:pPr>
            <a:r>
              <a:rPr lang="el-GR" sz="1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l-GR" sz="1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ΠΑΡΟΧΗ: </a:t>
            </a:r>
          </a:p>
          <a:p>
            <a:pPr marL="285750" lvl="1" indent="-285750">
              <a:spcAft>
                <a:spcPts val="3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sz="1800" dirty="0" smtClean="0"/>
              <a:t>Στην αρμόδια αρχή </a:t>
            </a:r>
            <a:r>
              <a:rPr lang="el-GR" sz="1800" u="sng" dirty="0" smtClean="0"/>
              <a:t>το συντομότερο δυνατό </a:t>
            </a:r>
            <a:r>
              <a:rPr lang="el-GR" sz="1800" dirty="0" smtClean="0"/>
              <a:t>κατόπιν αιτήματος </a:t>
            </a:r>
          </a:p>
          <a:p>
            <a:pPr marL="285750" lvl="1" indent="-285750">
              <a:spcBef>
                <a:spcPts val="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el-GR" sz="1800" dirty="0"/>
              <a:t>Ηλεκτρονική </a:t>
            </a:r>
            <a:r>
              <a:rPr lang="el-GR" sz="1800" dirty="0" smtClean="0"/>
              <a:t>Υποβολή: </a:t>
            </a:r>
            <a:r>
              <a:rPr lang="en-US" sz="1800" b="1" dirty="0" smtClean="0"/>
              <a:t>InsiderList@cmc.gov.gr</a:t>
            </a:r>
            <a:endParaRPr lang="el-GR" sz="1800" b="1" dirty="0"/>
          </a:p>
          <a:p>
            <a:pPr marL="0" lvl="1" indent="0">
              <a:buNone/>
            </a:pPr>
            <a:endParaRPr lang="el-GR" sz="1800" b="1" dirty="0" smtClean="0"/>
          </a:p>
          <a:p>
            <a:pPr marL="0" lvl="1" indent="0">
              <a:buNone/>
            </a:pPr>
            <a:endParaRPr lang="el-GR" sz="1800" b="1" dirty="0"/>
          </a:p>
          <a:p>
            <a:pPr marL="0" lvl="1" indent="0">
              <a:buNone/>
            </a:pPr>
            <a:endParaRPr lang="en-US" sz="1800" b="1" dirty="0" smtClean="0"/>
          </a:p>
          <a:p>
            <a:pPr marL="0" lvl="1" indent="0">
              <a:buNone/>
            </a:pPr>
            <a:r>
              <a:rPr lang="el-GR" sz="1800" b="1" dirty="0" smtClean="0"/>
              <a:t>*Προσδιορίζεται </a:t>
            </a:r>
            <a:r>
              <a:rPr lang="el-GR" sz="1800" b="1" dirty="0"/>
              <a:t>η ημερομηνία </a:t>
            </a:r>
            <a:r>
              <a:rPr lang="el-GR" sz="1800" b="1" dirty="0" smtClean="0"/>
              <a:t>διαβίβασης του </a:t>
            </a:r>
            <a:r>
              <a:rPr lang="en-US" sz="1800" b="1" dirty="0"/>
              <a:t>Insider </a:t>
            </a:r>
            <a:r>
              <a:rPr lang="en-US" sz="1800" b="1" dirty="0" smtClean="0"/>
              <a:t>List</a:t>
            </a:r>
            <a:r>
              <a:rPr lang="el-GR" sz="1800" b="1" dirty="0" smtClean="0"/>
              <a:t> στην αρμόδια αρχή.</a:t>
            </a:r>
            <a:endParaRPr lang="en-US" sz="1800" dirty="0" smtClean="0"/>
          </a:p>
          <a:p>
            <a:pPr marL="306000" lvl="1"/>
            <a:endParaRPr lang="el-GR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20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128" y="591672"/>
            <a:ext cx="10305826" cy="796064"/>
          </a:xfrm>
        </p:spPr>
        <p:txBody>
          <a:bodyPr>
            <a:noAutofit/>
          </a:bodyPr>
          <a:lstStyle/>
          <a:p>
            <a:r>
              <a:rPr lang="el-GR" sz="3200" b="1" dirty="0" smtClean="0"/>
              <a:t>ΜΟΡΦΟΤΥΠΟΣ – Υπόδειγμα 1:</a:t>
            </a:r>
            <a:br>
              <a:rPr lang="el-GR" sz="3200" b="1" dirty="0" smtClean="0"/>
            </a:br>
            <a:r>
              <a:rPr lang="el-GR" sz="3200" b="1" dirty="0" smtClean="0"/>
              <a:t>Κάτοχοι </a:t>
            </a:r>
            <a:r>
              <a:rPr lang="el-GR" sz="3200" b="1" dirty="0"/>
              <a:t>συγκεκριμένης προνομιακής </a:t>
            </a:r>
            <a:r>
              <a:rPr lang="el-GR" sz="3200" b="1" dirty="0" smtClean="0"/>
              <a:t>πληροφορίας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28" y="1491797"/>
            <a:ext cx="10318282" cy="474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48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396" y="390461"/>
            <a:ext cx="9530736" cy="1255459"/>
          </a:xfrm>
        </p:spPr>
        <p:txBody>
          <a:bodyPr>
            <a:normAutofit/>
          </a:bodyPr>
          <a:lstStyle/>
          <a:p>
            <a:r>
              <a:rPr lang="el-GR" sz="3200" b="1" dirty="0"/>
              <a:t>ΜΟΡΦΟΤΥΠΟΣ </a:t>
            </a:r>
            <a:r>
              <a:rPr lang="el-GR" sz="3200" b="1" dirty="0" smtClean="0"/>
              <a:t>– Υπόδειγμα  2 :</a:t>
            </a:r>
            <a:br>
              <a:rPr lang="el-GR" sz="3200" b="1" dirty="0" smtClean="0"/>
            </a:br>
            <a:r>
              <a:rPr lang="el-GR" sz="3200" b="1" dirty="0" smtClean="0"/>
              <a:t>Μόνιμοι Κάτοχοι</a:t>
            </a:r>
            <a:r>
              <a:rPr lang="en-US" sz="3200" b="1" dirty="0" smtClean="0"/>
              <a:t> </a:t>
            </a:r>
            <a:r>
              <a:rPr lang="el-GR" sz="3200" b="1" dirty="0" smtClean="0"/>
              <a:t>Προνομιακών Πληροφοριών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610" y="1513056"/>
            <a:ext cx="8928307" cy="47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12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4795" y="494851"/>
            <a:ext cx="9601196" cy="622749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ΛΟΙΠΕΣ ΣΧΕΤΙΚΕΣ ΥΠΟΧΡΕΩΣΕΙΣ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29139" y="3625326"/>
            <a:ext cx="4152451" cy="2273253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 startAt="2"/>
            </a:pPr>
            <a:r>
              <a:rPr lang="el-GR" dirty="0" smtClean="0"/>
              <a:t>Διατήρηση του </a:t>
            </a:r>
            <a:r>
              <a:rPr lang="en-US" dirty="0" smtClean="0"/>
              <a:t>Insider List</a:t>
            </a:r>
            <a:r>
              <a:rPr lang="el-GR" dirty="0" smtClean="0"/>
              <a:t> για </a:t>
            </a:r>
            <a:r>
              <a:rPr lang="el-GR" b="1" dirty="0"/>
              <a:t>περίοδο τουλάχιστον 5 ετών </a:t>
            </a:r>
            <a:r>
              <a:rPr lang="el-GR" dirty="0"/>
              <a:t>μετά την κατάρτιση ή </a:t>
            </a:r>
            <a:r>
              <a:rPr lang="el-GR" dirty="0" err="1"/>
              <a:t>επικαιροποίησή</a:t>
            </a:r>
            <a:r>
              <a:rPr lang="el-GR" dirty="0"/>
              <a:t> του </a:t>
            </a:r>
            <a:r>
              <a:rPr lang="el-GR" dirty="0" smtClean="0"/>
              <a:t>(παρ</a:t>
            </a:r>
            <a:r>
              <a:rPr lang="el-GR" dirty="0"/>
              <a:t>. 5 άρθρο 18 </a:t>
            </a:r>
            <a:r>
              <a:rPr lang="en-US" dirty="0" smtClean="0"/>
              <a:t>MAR</a:t>
            </a:r>
            <a:r>
              <a:rPr lang="el-GR" dirty="0" smtClean="0"/>
              <a:t>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716281" y="1370202"/>
            <a:ext cx="6276190" cy="38149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l-GR" dirty="0" smtClean="0"/>
              <a:t>Λήψη όλων των απαραίτητων μέτρων για να εξασφαλιστεί ότι </a:t>
            </a:r>
            <a:r>
              <a:rPr lang="el-GR" b="1" dirty="0" smtClean="0"/>
              <a:t>κάθε πρόσωπο που περιλαμβάνεται στο </a:t>
            </a:r>
            <a:r>
              <a:rPr lang="en-US" b="1" dirty="0" smtClean="0"/>
              <a:t>Insider List </a:t>
            </a:r>
            <a:r>
              <a:rPr lang="el-GR" b="1" dirty="0" smtClean="0"/>
              <a:t>αναγνωρίζει εγγράφως τις νομοθετικές και κανονιστικές υποχρεώσεις που υπέχει και έχει γνώση των κυρώσεων </a:t>
            </a:r>
            <a:r>
              <a:rPr lang="el-GR" dirty="0" smtClean="0"/>
              <a:t>που επιβάλλονται σε περίπτωση πράξεων κατάχρησης προνομιακής πληροφορίας, και παράνομης ανακοίνωσης προνομιακής πληροφορίας (παρ</a:t>
            </a:r>
            <a:r>
              <a:rPr lang="el-GR" dirty="0"/>
              <a:t>. 2 άρθρο 18 </a:t>
            </a:r>
            <a:r>
              <a:rPr lang="en-US" dirty="0" smtClean="0"/>
              <a:t>MAR</a:t>
            </a:r>
            <a:r>
              <a:rPr lang="el-GR" dirty="0" smtClean="0"/>
              <a:t>). 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4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684" y="548640"/>
            <a:ext cx="9601196" cy="476596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ΤΕΛΙΚΕΣ ΕΠΙΣΗΜΑΝΣΕΙΣ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428" y="1099144"/>
            <a:ext cx="10832951" cy="5301656"/>
          </a:xfrm>
        </p:spPr>
        <p:txBody>
          <a:bodyPr>
            <a:noAutofit/>
          </a:bodyPr>
          <a:lstStyle/>
          <a:p>
            <a:pPr algn="just"/>
            <a:r>
              <a:rPr lang="el-GR" sz="2200" b="1" dirty="0" smtClean="0"/>
              <a:t>Αποφυγή σύγχυσης </a:t>
            </a:r>
            <a:r>
              <a:rPr lang="el-GR" sz="2200" dirty="0" smtClean="0"/>
              <a:t>με τον «</a:t>
            </a:r>
            <a:r>
              <a:rPr lang="el-GR" sz="2200" i="1" dirty="0" smtClean="0"/>
              <a:t>κατάλογο των </a:t>
            </a:r>
            <a:r>
              <a:rPr lang="el-GR" sz="2200" i="1" dirty="0"/>
              <a:t>προσώπων που ασκούν διευθυντικά καθήκοντα και των προσώπων που έχουν στενούς δεσμούς με </a:t>
            </a:r>
            <a:r>
              <a:rPr lang="el-GR" sz="2200" i="1" dirty="0" smtClean="0"/>
              <a:t>αυτά</a:t>
            </a:r>
            <a:r>
              <a:rPr lang="el-GR" sz="2200" dirty="0" smtClean="0"/>
              <a:t>» (παρ. 5 άρθρο 19 </a:t>
            </a:r>
            <a:r>
              <a:rPr lang="en-US" sz="2200" dirty="0" smtClean="0"/>
              <a:t>MAR)</a:t>
            </a:r>
            <a:r>
              <a:rPr lang="el-GR" sz="2200" dirty="0" smtClean="0"/>
              <a:t>.</a:t>
            </a:r>
          </a:p>
          <a:p>
            <a:pPr algn="just"/>
            <a:r>
              <a:rPr lang="el-GR" sz="2200" dirty="0"/>
              <a:t>Ό</a:t>
            </a:r>
            <a:r>
              <a:rPr lang="el-GR" sz="2200" dirty="0" smtClean="0"/>
              <a:t>λα τα πεδία των </a:t>
            </a:r>
            <a:r>
              <a:rPr lang="el-GR" sz="2200" dirty="0" err="1" smtClean="0"/>
              <a:t>μορφότυπων</a:t>
            </a:r>
            <a:r>
              <a:rPr lang="el-GR" sz="2200" dirty="0" smtClean="0"/>
              <a:t> είναι </a:t>
            </a:r>
            <a:r>
              <a:rPr lang="el-GR" sz="2200" b="1" dirty="0" smtClean="0"/>
              <a:t>υποχρεωτικά</a:t>
            </a:r>
            <a:r>
              <a:rPr lang="el-GR" sz="2200" b="1" dirty="0"/>
              <a:t> </a:t>
            </a:r>
            <a:r>
              <a:rPr lang="el-GR" sz="2200" b="1" dirty="0" smtClean="0"/>
              <a:t>και πρέπει </a:t>
            </a:r>
            <a:r>
              <a:rPr lang="el-GR" sz="2200" b="1" dirty="0"/>
              <a:t>να παρέχονται ευθύς </a:t>
            </a:r>
            <a:r>
              <a:rPr lang="el-GR" sz="2200" b="1" dirty="0" smtClean="0"/>
              <a:t>εξαρχής</a:t>
            </a:r>
            <a:r>
              <a:rPr lang="el-GR" sz="2200" dirty="0" smtClean="0"/>
              <a:t>.</a:t>
            </a:r>
          </a:p>
          <a:p>
            <a:pPr algn="just"/>
            <a:r>
              <a:rPr lang="el-GR" sz="2200" dirty="0" smtClean="0"/>
              <a:t>Επιπλέον στοιχείο που απαιτείται: </a:t>
            </a:r>
            <a:r>
              <a:rPr lang="el-GR" sz="2200" b="1" dirty="0" smtClean="0"/>
              <a:t>Μερίδα στο Σύστημα Άυλων Τίτλων.</a:t>
            </a:r>
          </a:p>
          <a:p>
            <a:pPr algn="just"/>
            <a:r>
              <a:rPr lang="el-GR" sz="2200" b="1" dirty="0" smtClean="0"/>
              <a:t>Ημερομηνίες Κατάρτισης &amp; Τελευταίας </a:t>
            </a:r>
            <a:r>
              <a:rPr lang="el-GR" sz="2200" b="1" dirty="0" err="1" smtClean="0"/>
              <a:t>Επικαιροποίησης</a:t>
            </a:r>
            <a:r>
              <a:rPr lang="el-GR" sz="2200" b="1" dirty="0" smtClean="0"/>
              <a:t>: ΠΑΝΤΑ προγενέστερες της ημερομηνίας δημοσιοποίησης της προνομιακής πληροφορίας.</a:t>
            </a:r>
          </a:p>
          <a:p>
            <a:pPr algn="just"/>
            <a:r>
              <a:rPr lang="el-GR" sz="2200" b="1" dirty="0" smtClean="0"/>
              <a:t>Τα δεδομένα </a:t>
            </a:r>
            <a:r>
              <a:rPr lang="el-GR" sz="2200" b="1" dirty="0"/>
              <a:t>προσωπικού χαρακτήρα </a:t>
            </a:r>
            <a:r>
              <a:rPr lang="el-GR" sz="2200" b="1" dirty="0" smtClean="0"/>
              <a:t>είναι διασφαλισμένα </a:t>
            </a:r>
            <a:r>
              <a:rPr lang="el-GR" sz="2200" dirty="0" smtClean="0"/>
              <a:t>(και διευκολύνουν </a:t>
            </a:r>
            <a:r>
              <a:rPr lang="el-GR" sz="2200" dirty="0"/>
              <a:t>την ταυτοποίηση των κατόχων προνομιακών </a:t>
            </a:r>
            <a:r>
              <a:rPr lang="el-GR" sz="2200" dirty="0" smtClean="0"/>
              <a:t>πληροφοριών στη </a:t>
            </a:r>
            <a:r>
              <a:rPr lang="el-GR" sz="2200" dirty="0"/>
              <a:t>διεξαγωγή των </a:t>
            </a:r>
            <a:r>
              <a:rPr lang="el-GR" sz="2200" dirty="0" smtClean="0"/>
              <a:t>ερευνών). </a:t>
            </a:r>
            <a:endParaRPr lang="en-US" sz="2200" dirty="0" smtClean="0"/>
          </a:p>
          <a:p>
            <a:pPr algn="just"/>
            <a:r>
              <a:rPr lang="el-GR" sz="2200" b="1" dirty="0" smtClean="0"/>
              <a:t>Κυρώσεις &amp; Διοικητικά Μέτρα</a:t>
            </a:r>
            <a:r>
              <a:rPr lang="el-GR" sz="2200" dirty="0" smtClean="0"/>
              <a:t>: ενδεικτικά - έγγραφη </a:t>
            </a:r>
            <a:r>
              <a:rPr lang="el-GR" sz="2200" dirty="0"/>
              <a:t>επίπληξη ή </a:t>
            </a:r>
            <a:r>
              <a:rPr lang="el-GR" sz="2200" dirty="0" smtClean="0"/>
              <a:t>πρόστιμο (3.000€-1.000.000€),</a:t>
            </a:r>
            <a:r>
              <a:rPr lang="el-GR" sz="2200" dirty="0"/>
              <a:t> δημόσια </a:t>
            </a:r>
            <a:r>
              <a:rPr lang="el-GR" sz="2200" dirty="0" smtClean="0"/>
              <a:t>προειδοποίηση κ</a:t>
            </a:r>
            <a:r>
              <a:rPr lang="en-US" sz="2200" dirty="0" smtClean="0"/>
              <a:t>.</a:t>
            </a:r>
            <a:r>
              <a:rPr lang="el-GR" sz="2200" dirty="0" smtClean="0"/>
              <a:t>ά.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algn="just"/>
            <a:r>
              <a:rPr lang="el-GR" sz="2200" b="1" dirty="0"/>
              <a:t>Οδηγίες </a:t>
            </a:r>
            <a:r>
              <a:rPr lang="el-GR" sz="2200" b="1" dirty="0" smtClean="0"/>
              <a:t>και </a:t>
            </a:r>
            <a:r>
              <a:rPr lang="el-GR" sz="2200" b="1" dirty="0" err="1" smtClean="0"/>
              <a:t>Μορφότυποι</a:t>
            </a:r>
            <a:r>
              <a:rPr lang="el-GR" sz="2200" b="1" dirty="0" smtClean="0"/>
              <a:t> στο </a:t>
            </a:r>
            <a:r>
              <a:rPr lang="en-US" sz="2200" b="1" dirty="0" smtClean="0"/>
              <a:t>site </a:t>
            </a:r>
            <a:r>
              <a:rPr lang="en-US" sz="2200" dirty="0" smtClean="0">
                <a:hlinkClick r:id="rId2"/>
              </a:rPr>
              <a:t>www.hcmc.gr</a:t>
            </a:r>
            <a:r>
              <a:rPr lang="en-US" sz="2200" dirty="0" smtClean="0"/>
              <a:t> </a:t>
            </a:r>
            <a:r>
              <a:rPr lang="el-GR" sz="2200" dirty="0" smtClean="0"/>
              <a:t>: </a:t>
            </a:r>
            <a:r>
              <a:rPr lang="el-GR" sz="2200" dirty="0" smtClean="0">
                <a:hlinkClick r:id="rId3"/>
              </a:rPr>
              <a:t>Γνωστοποιήσεις-Έντυπα</a:t>
            </a:r>
            <a:r>
              <a:rPr lang="el-GR" sz="2200" b="1" dirty="0" smtClean="0"/>
              <a:t>/</a:t>
            </a:r>
            <a:r>
              <a:rPr lang="el-GR" sz="2200" dirty="0" smtClean="0">
                <a:hlinkClick r:id="rId4"/>
              </a:rPr>
              <a:t>Γνωστοποιήσεις </a:t>
            </a:r>
            <a:r>
              <a:rPr lang="el-GR" sz="2200" dirty="0">
                <a:hlinkClick r:id="rId4"/>
              </a:rPr>
              <a:t>Κανονισμού (ΕΕ) αριθ. 596/2014 (MAR</a:t>
            </a:r>
            <a:r>
              <a:rPr lang="el-GR" sz="2200" dirty="0" smtClean="0">
                <a:hlinkClick r:id="rId4"/>
              </a:rPr>
              <a:t>)</a:t>
            </a:r>
            <a:r>
              <a:rPr lang="el-GR" sz="2200" dirty="0" smtClean="0"/>
              <a:t>/</a:t>
            </a:r>
            <a:r>
              <a:rPr lang="el-GR" sz="2200" dirty="0">
                <a:hlinkClick r:id="rId5"/>
              </a:rPr>
              <a:t>Οδηγίες Υποβολής Καταλόγου Προσώπων που κατέχουν προνομιακές πληροφορίες άρθρου 18 Κανονισμού (ΕΕ) αριθ. 596/2014</a:t>
            </a:r>
            <a:endParaRPr lang="el-GR" sz="2200" dirty="0"/>
          </a:p>
          <a:p>
            <a:endParaRPr lang="el-GR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14559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81459" y="1862316"/>
            <a:ext cx="9505279" cy="784065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Ευχαριστώ για την προσοχή σας!</a:t>
            </a:r>
            <a:endParaRPr lang="en-US" sz="4000" b="1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498013" y="5174428"/>
            <a:ext cx="7272169" cy="70104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000" b="1" dirty="0" smtClean="0"/>
              <a:t>Θεσσαλονίκη, 19 Νοεμβρίου 2021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0561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1265</TotalTime>
  <Words>663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Calibri</vt:lpstr>
      <vt:lpstr>Garamond</vt:lpstr>
      <vt:lpstr>Times New Roman</vt:lpstr>
      <vt:lpstr>Wingdings</vt:lpstr>
      <vt:lpstr>Wingdings 2</vt:lpstr>
      <vt:lpstr>Organic</vt:lpstr>
      <vt:lpstr>Insider List   Κατάλογος προσώπων που έχουν πρόσβαση σε προνομιακή πληροφορία </vt:lpstr>
      <vt:lpstr>ΘΕΣΜΙΚΟ ΠΛΑΙΣΙΟ &amp; ΣΗΜΑΣΙΑ </vt:lpstr>
      <vt:lpstr>ΠΕΡΙΓΡΑΜΜΑ ΤΟΥ INSIDER LIST</vt:lpstr>
      <vt:lpstr>ΤΟ ΤΡΙΠΤΥΧΟ ΤΗΣ ΥΠΟΧΡΕΩΣΗΣ</vt:lpstr>
      <vt:lpstr>ΜΟΡΦΟΤΥΠΟΣ – Υπόδειγμα 1: Κάτοχοι συγκεκριμένης προνομιακής πληροφορίας</vt:lpstr>
      <vt:lpstr>ΜΟΡΦΟΤΥΠΟΣ – Υπόδειγμα  2 : Μόνιμοι Κάτοχοι Προνομιακών Πληροφοριών</vt:lpstr>
      <vt:lpstr>ΛΟΙΠΕΣ ΣΧΕΤΙΚΕΣ ΥΠΟΧΡΕΩΣΕΙΣ</vt:lpstr>
      <vt:lpstr>ΤΕΛΙΚΕΣ ΕΠΙΣΗΜΑΝΣΕΙΣ</vt:lpstr>
      <vt:lpstr>Ευχαριστώ για την προσοχή σας!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Insider list   Καταλογος προσωπων που εχουν προσβαση σε προνομιακη πληροφορια</dc:title>
  <dc:creator>Ek-Rem-va</dc:creator>
  <cp:lastModifiedBy>Andresaki Vasiliki</cp:lastModifiedBy>
  <cp:revision>91</cp:revision>
  <cp:lastPrinted>2021-11-17T10:56:10Z</cp:lastPrinted>
  <dcterms:created xsi:type="dcterms:W3CDTF">2021-11-10T15:14:33Z</dcterms:created>
  <dcterms:modified xsi:type="dcterms:W3CDTF">2021-11-17T18:49:58Z</dcterms:modified>
</cp:coreProperties>
</file>