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0" r:id="rId1"/>
  </p:sldMasterIdLst>
  <p:notesMasterIdLst>
    <p:notesMasterId r:id="rId12"/>
  </p:notesMasterIdLst>
  <p:sldIdLst>
    <p:sldId id="256" r:id="rId2"/>
    <p:sldId id="257" r:id="rId3"/>
    <p:sldId id="258" r:id="rId4"/>
    <p:sldId id="260" r:id="rId5"/>
    <p:sldId id="259" r:id="rId6"/>
    <p:sldId id="262" r:id="rId7"/>
    <p:sldId id="261"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9405" autoAdjust="0"/>
  </p:normalViewPr>
  <p:slideViewPr>
    <p:cSldViewPr snapToGrid="0" snapToObjects="1">
      <p:cViewPr varScale="1">
        <p:scale>
          <a:sx n="100" d="100"/>
          <a:sy n="100" d="100"/>
        </p:scale>
        <p:origin x="183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C5C5EF-2FB2-D543-B72B-DE3150CFEB26}" type="datetimeFigureOut">
              <a:rPr lang="en-US" smtClean="0"/>
              <a:t>8/29/2018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AE5FC6-EF58-6D4C-8CA2-A4DD0EE3A36F}" type="slidenum">
              <a:rPr lang="en-US" smtClean="0"/>
              <a:t>‹#›</a:t>
            </a:fld>
            <a:endParaRPr lang="en-US"/>
          </a:p>
        </p:txBody>
      </p:sp>
    </p:spTree>
    <p:extLst>
      <p:ext uri="{BB962C8B-B14F-4D97-AF65-F5344CB8AC3E}">
        <p14:creationId xmlns:p14="http://schemas.microsoft.com/office/powerpoint/2010/main" val="19932492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t>Good</a:t>
            </a:r>
            <a:r>
              <a:rPr lang="en-US" baseline="0" dirty="0" smtClean="0"/>
              <a:t> Morning everyone, This Amr El Tabbakh a board member in the Egyptian Home Textile </a:t>
            </a:r>
            <a:r>
              <a:rPr lang="en-US" b="1" u="sng" baseline="0" dirty="0" smtClean="0"/>
              <a:t>Export</a:t>
            </a:r>
            <a:r>
              <a:rPr lang="en-US" baseline="0" dirty="0" smtClean="0"/>
              <a:t> Council.</a:t>
            </a:r>
          </a:p>
          <a:p>
            <a:pPr algn="l"/>
            <a:r>
              <a:rPr lang="en-US" baseline="0" dirty="0" smtClean="0"/>
              <a:t> On Behalf of the all the Board, I would like to Welcome Mr. </a:t>
            </a:r>
            <a:r>
              <a:rPr lang="en-US" baseline="0" dirty="0" err="1" smtClean="0"/>
              <a:t>Timo</a:t>
            </a:r>
            <a:r>
              <a:rPr lang="en-US" baseline="0" dirty="0" smtClean="0"/>
              <a:t> and all the </a:t>
            </a:r>
            <a:r>
              <a:rPr lang="en-US" baseline="0" dirty="0" err="1" smtClean="0"/>
              <a:t>Heimtextil</a:t>
            </a:r>
            <a:r>
              <a:rPr lang="en-US" baseline="0" dirty="0" smtClean="0"/>
              <a:t> Team  in Egypt.</a:t>
            </a:r>
          </a:p>
          <a:p>
            <a:endParaRPr lang="en-US" dirty="0"/>
          </a:p>
        </p:txBody>
      </p:sp>
      <p:sp>
        <p:nvSpPr>
          <p:cNvPr id="4" name="Slide Number Placeholder 3"/>
          <p:cNvSpPr>
            <a:spLocks noGrp="1"/>
          </p:cNvSpPr>
          <p:nvPr>
            <p:ph type="sldNum" sz="quarter" idx="10"/>
          </p:nvPr>
        </p:nvSpPr>
        <p:spPr/>
        <p:txBody>
          <a:bodyPr/>
          <a:lstStyle/>
          <a:p>
            <a:fld id="{89AE5FC6-EF58-6D4C-8CA2-A4DD0EE3A36F}" type="slidenum">
              <a:rPr lang="en-US" smtClean="0"/>
              <a:t>1</a:t>
            </a:fld>
            <a:endParaRPr lang="en-US"/>
          </a:p>
        </p:txBody>
      </p:sp>
    </p:spTree>
    <p:extLst>
      <p:ext uri="{BB962C8B-B14F-4D97-AF65-F5344CB8AC3E}">
        <p14:creationId xmlns:p14="http://schemas.microsoft.com/office/powerpoint/2010/main" val="3254796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a:t>
            </a:r>
            <a:r>
              <a:rPr lang="en-US" baseline="0" dirty="0" smtClean="0"/>
              <a:t> I would like to thank again Mr. </a:t>
            </a:r>
            <a:r>
              <a:rPr lang="en-US" baseline="0" dirty="0" err="1" smtClean="0"/>
              <a:t>Temo</a:t>
            </a:r>
            <a:r>
              <a:rPr lang="en-US" baseline="0" dirty="0" smtClean="0"/>
              <a:t> and all the participants in this lovely gathering, and to take this opportunity to mention that Egypt is undertaking an crucial economic reforms that we will all benefits and  generations to come.</a:t>
            </a:r>
          </a:p>
          <a:p>
            <a:r>
              <a:rPr lang="en-US" baseline="0" dirty="0" smtClean="0"/>
              <a:t>We are building a new administrative capital, with a state of the art infrastructure that incudes the biggest conference and exhibition center in Africa and the middle East. </a:t>
            </a:r>
          </a:p>
          <a:p>
            <a:r>
              <a:rPr lang="en-US" baseline="0" dirty="0" smtClean="0"/>
              <a:t>So as a board member in the Home Textile export council  and as also as a manufacturer, I am very optimistic that we can host the first </a:t>
            </a:r>
            <a:r>
              <a:rPr lang="en-US" baseline="0" dirty="0" err="1" smtClean="0"/>
              <a:t>heimtextil</a:t>
            </a:r>
            <a:r>
              <a:rPr lang="en-US" baseline="0" dirty="0" smtClean="0"/>
              <a:t> in Africa and The middle East.</a:t>
            </a:r>
          </a:p>
        </p:txBody>
      </p:sp>
      <p:sp>
        <p:nvSpPr>
          <p:cNvPr id="4" name="Slide Number Placeholder 3"/>
          <p:cNvSpPr>
            <a:spLocks noGrp="1"/>
          </p:cNvSpPr>
          <p:nvPr>
            <p:ph type="sldNum" sz="quarter" idx="10"/>
          </p:nvPr>
        </p:nvSpPr>
        <p:spPr/>
        <p:txBody>
          <a:bodyPr/>
          <a:lstStyle/>
          <a:p>
            <a:fld id="{89AE5FC6-EF58-6D4C-8CA2-A4DD0EE3A36F}" type="slidenum">
              <a:rPr lang="en-US" smtClean="0"/>
              <a:t>10</a:t>
            </a:fld>
            <a:endParaRPr lang="en-US"/>
          </a:p>
        </p:txBody>
      </p:sp>
    </p:spTree>
    <p:extLst>
      <p:ext uri="{BB962C8B-B14F-4D97-AF65-F5344CB8AC3E}">
        <p14:creationId xmlns:p14="http://schemas.microsoft.com/office/powerpoint/2010/main" val="1458957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will</a:t>
            </a:r>
            <a:r>
              <a:rPr lang="en-US" baseline="0" dirty="0" smtClean="0"/>
              <a:t> start this presentation with a quick overview of the Textile sector in Egypt, which is very ancient dated back to the age of the Pharaohs. </a:t>
            </a:r>
          </a:p>
          <a:p>
            <a:r>
              <a:rPr lang="en-US" baseline="0" dirty="0" smtClean="0"/>
              <a:t>- Egypt have the only Vertically Integrated textile Industry in the M. E. with the entire production process.</a:t>
            </a:r>
          </a:p>
          <a:p>
            <a:r>
              <a:rPr lang="en-US" baseline="0" dirty="0" smtClean="0"/>
              <a:t>- Egypt is also very well known with is best quality production of Long and Extra Long Stable cotton worldwide </a:t>
            </a:r>
            <a:endParaRPr lang="en-US" dirty="0"/>
          </a:p>
        </p:txBody>
      </p:sp>
      <p:sp>
        <p:nvSpPr>
          <p:cNvPr id="4" name="Slide Number Placeholder 3"/>
          <p:cNvSpPr>
            <a:spLocks noGrp="1"/>
          </p:cNvSpPr>
          <p:nvPr>
            <p:ph type="sldNum" sz="quarter" idx="10"/>
          </p:nvPr>
        </p:nvSpPr>
        <p:spPr/>
        <p:txBody>
          <a:bodyPr/>
          <a:lstStyle/>
          <a:p>
            <a:fld id="{89AE5FC6-EF58-6D4C-8CA2-A4DD0EE3A36F}" type="slidenum">
              <a:rPr lang="en-US" smtClean="0"/>
              <a:t>2</a:t>
            </a:fld>
            <a:endParaRPr lang="en-US"/>
          </a:p>
        </p:txBody>
      </p:sp>
    </p:spTree>
    <p:extLst>
      <p:ext uri="{BB962C8B-B14F-4D97-AF65-F5344CB8AC3E}">
        <p14:creationId xmlns:p14="http://schemas.microsoft.com/office/powerpoint/2010/main" val="379988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Economically, the Textile sector plays an extremely</a:t>
            </a:r>
            <a:r>
              <a:rPr lang="en-US" baseline="0" dirty="0" smtClean="0"/>
              <a:t> important role in the Egyptian Economy.</a:t>
            </a:r>
          </a:p>
          <a:p>
            <a:r>
              <a:rPr lang="en-US" baseline="0" dirty="0" smtClean="0"/>
              <a:t>As I mentioned before we start with the cultivation of Cotton to whole production of Yarn &amp; Fabrics.</a:t>
            </a:r>
          </a:p>
          <a:p>
            <a:r>
              <a:rPr lang="en-US" baseline="0" dirty="0" smtClean="0"/>
              <a:t>It is considered to be the largest Sector after Agro.</a:t>
            </a:r>
            <a:endParaRPr lang="en-US" dirty="0"/>
          </a:p>
        </p:txBody>
      </p:sp>
      <p:sp>
        <p:nvSpPr>
          <p:cNvPr id="4" name="Slide Number Placeholder 3"/>
          <p:cNvSpPr>
            <a:spLocks noGrp="1"/>
          </p:cNvSpPr>
          <p:nvPr>
            <p:ph type="sldNum" sz="quarter" idx="10"/>
          </p:nvPr>
        </p:nvSpPr>
        <p:spPr/>
        <p:txBody>
          <a:bodyPr/>
          <a:lstStyle/>
          <a:p>
            <a:fld id="{89AE5FC6-EF58-6D4C-8CA2-A4DD0EE3A36F}" type="slidenum">
              <a:rPr lang="en-US" smtClean="0"/>
              <a:t>3</a:t>
            </a:fld>
            <a:endParaRPr lang="en-US"/>
          </a:p>
        </p:txBody>
      </p:sp>
    </p:spTree>
    <p:extLst>
      <p:ext uri="{BB962C8B-B14F-4D97-AF65-F5344CB8AC3E}">
        <p14:creationId xmlns:p14="http://schemas.microsoft.com/office/powerpoint/2010/main" val="1289352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30</a:t>
            </a:r>
            <a:r>
              <a:rPr lang="en-US" baseline="0" dirty="0" smtClean="0"/>
              <a:t> Thousand industrial enterprises work in this Industry, </a:t>
            </a:r>
          </a:p>
          <a:p>
            <a:r>
              <a:rPr lang="en-US" baseline="0" dirty="0" smtClean="0"/>
              <a:t>and more the 1.3 Million workers work in this field.</a:t>
            </a:r>
            <a:endParaRPr lang="en-US" dirty="0"/>
          </a:p>
        </p:txBody>
      </p:sp>
      <p:sp>
        <p:nvSpPr>
          <p:cNvPr id="4" name="Slide Number Placeholder 3"/>
          <p:cNvSpPr>
            <a:spLocks noGrp="1"/>
          </p:cNvSpPr>
          <p:nvPr>
            <p:ph type="sldNum" sz="quarter" idx="10"/>
          </p:nvPr>
        </p:nvSpPr>
        <p:spPr/>
        <p:txBody>
          <a:bodyPr/>
          <a:lstStyle/>
          <a:p>
            <a:fld id="{89AE5FC6-EF58-6D4C-8CA2-A4DD0EE3A36F}" type="slidenum">
              <a:rPr lang="en-US" smtClean="0"/>
              <a:t>4</a:t>
            </a:fld>
            <a:endParaRPr lang="en-US"/>
          </a:p>
        </p:txBody>
      </p:sp>
    </p:spTree>
    <p:extLst>
      <p:ext uri="{BB962C8B-B14F-4D97-AF65-F5344CB8AC3E}">
        <p14:creationId xmlns:p14="http://schemas.microsoft.com/office/powerpoint/2010/main" val="39830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 am going to talk briefly about Egypt’s Home Textile </a:t>
            </a:r>
            <a:r>
              <a:rPr lang="en-US" b="1" u="sng" dirty="0" smtClean="0"/>
              <a:t>Exports</a:t>
            </a:r>
            <a:r>
              <a:rPr lang="en-US" dirty="0" smtClean="0"/>
              <a:t>. </a:t>
            </a:r>
          </a:p>
          <a:p>
            <a:r>
              <a:rPr lang="en-US" dirty="0" smtClean="0"/>
              <a:t>Our </a:t>
            </a:r>
            <a:r>
              <a:rPr lang="en-US" b="1" u="sng" dirty="0" smtClean="0"/>
              <a:t>exports</a:t>
            </a:r>
            <a:r>
              <a:rPr lang="en-US" dirty="0" smtClean="0"/>
              <a:t> has stared to recoup again lately to  reach back its global position,</a:t>
            </a:r>
            <a:r>
              <a:rPr lang="en-US" baseline="0" dirty="0" smtClean="0"/>
              <a:t> as </a:t>
            </a:r>
            <a:r>
              <a:rPr lang="en-US" dirty="0" smtClean="0"/>
              <a:t>we have many advantages like:</a:t>
            </a:r>
          </a:p>
          <a:p>
            <a:r>
              <a:rPr lang="en-US" dirty="0" smtClean="0"/>
              <a:t>1- The adequate</a:t>
            </a:r>
            <a:r>
              <a:rPr lang="en-US" baseline="0" dirty="0" smtClean="0"/>
              <a:t> labor resources</a:t>
            </a:r>
          </a:p>
          <a:p>
            <a:r>
              <a:rPr lang="en-US" baseline="0" dirty="0" smtClean="0"/>
              <a:t>2- Wages are competitive and stable</a:t>
            </a:r>
          </a:p>
          <a:p>
            <a:r>
              <a:rPr lang="en-US" baseline="0" dirty="0" smtClean="0"/>
              <a:t>3- The Egyptian government is always trying to support all industries, by providing various training programs to upgrade the skill set of the labors.</a:t>
            </a:r>
          </a:p>
          <a:p>
            <a:r>
              <a:rPr lang="en-US" baseline="0" dirty="0" smtClean="0"/>
              <a:t>4- Of course the strategic location of Egypt, which ensures quick and easy exports.</a:t>
            </a:r>
          </a:p>
          <a:p>
            <a:r>
              <a:rPr lang="en-US" baseline="0" dirty="0" smtClean="0"/>
              <a:t>In addition to 15 commercial ports that also facilitates its Exports. </a:t>
            </a:r>
          </a:p>
          <a:p>
            <a:endParaRPr lang="en-US" dirty="0"/>
          </a:p>
        </p:txBody>
      </p:sp>
      <p:sp>
        <p:nvSpPr>
          <p:cNvPr id="4" name="Slide Number Placeholder 3"/>
          <p:cNvSpPr>
            <a:spLocks noGrp="1"/>
          </p:cNvSpPr>
          <p:nvPr>
            <p:ph type="sldNum" sz="quarter" idx="10"/>
          </p:nvPr>
        </p:nvSpPr>
        <p:spPr/>
        <p:txBody>
          <a:bodyPr/>
          <a:lstStyle/>
          <a:p>
            <a:fld id="{89AE5FC6-EF58-6D4C-8CA2-A4DD0EE3A36F}" type="slidenum">
              <a:rPr lang="en-US" smtClean="0"/>
              <a:t>5</a:t>
            </a:fld>
            <a:endParaRPr lang="en-US"/>
          </a:p>
        </p:txBody>
      </p:sp>
    </p:spTree>
    <p:extLst>
      <p:ext uri="{BB962C8B-B14F-4D97-AF65-F5344CB8AC3E}">
        <p14:creationId xmlns:p14="http://schemas.microsoft.com/office/powerpoint/2010/main" val="2292105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main industries in the Home Textile Sector are:</a:t>
            </a:r>
            <a:endParaRPr lang="en-US" dirty="0"/>
          </a:p>
        </p:txBody>
      </p:sp>
      <p:sp>
        <p:nvSpPr>
          <p:cNvPr id="4" name="Slide Number Placeholder 3"/>
          <p:cNvSpPr>
            <a:spLocks noGrp="1"/>
          </p:cNvSpPr>
          <p:nvPr>
            <p:ph type="sldNum" sz="quarter" idx="10"/>
          </p:nvPr>
        </p:nvSpPr>
        <p:spPr/>
        <p:txBody>
          <a:bodyPr/>
          <a:lstStyle/>
          <a:p>
            <a:fld id="{89AE5FC6-EF58-6D4C-8CA2-A4DD0EE3A36F}" type="slidenum">
              <a:rPr lang="en-US" smtClean="0"/>
              <a:t>6</a:t>
            </a:fld>
            <a:endParaRPr lang="en-US"/>
          </a:p>
        </p:txBody>
      </p:sp>
    </p:spTree>
    <p:extLst>
      <p:ext uri="{BB962C8B-B14F-4D97-AF65-F5344CB8AC3E}">
        <p14:creationId xmlns:p14="http://schemas.microsoft.com/office/powerpoint/2010/main" val="2679226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I said before Egypt’s Home Textiles  is very Famous with its high Quality and Competitive prices. </a:t>
            </a:r>
          </a:p>
          <a:p>
            <a:r>
              <a:rPr lang="en-US" dirty="0" smtClean="0"/>
              <a:t>And our main Export Markets are the EU, the US,</a:t>
            </a:r>
            <a:r>
              <a:rPr lang="en-US" baseline="0" dirty="0" smtClean="0"/>
              <a:t> and of </a:t>
            </a:r>
            <a:r>
              <a:rPr lang="en-US" baseline="0" dirty="0" err="1" smtClean="0"/>
              <a:t>cource</a:t>
            </a:r>
            <a:r>
              <a:rPr lang="en-US" baseline="0" dirty="0" smtClean="0"/>
              <a:t> all Arabian Markets.</a:t>
            </a:r>
            <a:endParaRPr lang="en-US" dirty="0"/>
          </a:p>
        </p:txBody>
      </p:sp>
      <p:sp>
        <p:nvSpPr>
          <p:cNvPr id="4" name="Slide Number Placeholder 3"/>
          <p:cNvSpPr>
            <a:spLocks noGrp="1"/>
          </p:cNvSpPr>
          <p:nvPr>
            <p:ph type="sldNum" sz="quarter" idx="10"/>
          </p:nvPr>
        </p:nvSpPr>
        <p:spPr/>
        <p:txBody>
          <a:bodyPr/>
          <a:lstStyle/>
          <a:p>
            <a:fld id="{89AE5FC6-EF58-6D4C-8CA2-A4DD0EE3A36F}" type="slidenum">
              <a:rPr lang="en-US" smtClean="0"/>
              <a:t>7</a:t>
            </a:fld>
            <a:endParaRPr lang="en-US"/>
          </a:p>
        </p:txBody>
      </p:sp>
    </p:spTree>
    <p:extLst>
      <p:ext uri="{BB962C8B-B14F-4D97-AF65-F5344CB8AC3E}">
        <p14:creationId xmlns:p14="http://schemas.microsoft.com/office/powerpoint/2010/main" val="2826830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t>
            </a:r>
            <a:r>
              <a:rPr lang="en-US" baseline="0" dirty="0" err="1" smtClean="0"/>
              <a:t>Heimtextil</a:t>
            </a:r>
            <a:r>
              <a:rPr lang="en-US" baseline="0" dirty="0" smtClean="0"/>
              <a:t> is really the main and most important International Trade Fair to our industry</a:t>
            </a:r>
          </a:p>
          <a:p>
            <a:r>
              <a:rPr lang="en-US" baseline="0" dirty="0" smtClean="0"/>
              <a:t>We have been participating since 1996.</a:t>
            </a:r>
          </a:p>
          <a:p>
            <a:r>
              <a:rPr lang="en-US" baseline="0" dirty="0" smtClean="0"/>
              <a:t>I do remember when I was very young in the early  90s, I first used to go as a visitor with my family, and I used to call it the </a:t>
            </a:r>
            <a:r>
              <a:rPr lang="en-US" baseline="0" dirty="0" err="1" smtClean="0"/>
              <a:t>Mekhka</a:t>
            </a:r>
            <a:r>
              <a:rPr lang="en-US" baseline="0" dirty="0" smtClean="0"/>
              <a:t> of the Textile industry.</a:t>
            </a:r>
          </a:p>
          <a:p>
            <a:r>
              <a:rPr lang="en-US" baseline="0" dirty="0" smtClean="0"/>
              <a:t>This Fair is a great Exposure to all exhibitors and visitors as well it : </a:t>
            </a:r>
          </a:p>
          <a:p>
            <a:endParaRPr lang="en-US" dirty="0"/>
          </a:p>
        </p:txBody>
      </p:sp>
      <p:sp>
        <p:nvSpPr>
          <p:cNvPr id="4" name="Slide Number Placeholder 3"/>
          <p:cNvSpPr>
            <a:spLocks noGrp="1"/>
          </p:cNvSpPr>
          <p:nvPr>
            <p:ph type="sldNum" sz="quarter" idx="10"/>
          </p:nvPr>
        </p:nvSpPr>
        <p:spPr/>
        <p:txBody>
          <a:bodyPr/>
          <a:lstStyle/>
          <a:p>
            <a:fld id="{89AE5FC6-EF58-6D4C-8CA2-A4DD0EE3A36F}" type="slidenum">
              <a:rPr lang="en-US" smtClean="0"/>
              <a:t>8</a:t>
            </a:fld>
            <a:endParaRPr lang="en-US"/>
          </a:p>
        </p:txBody>
      </p:sp>
    </p:spTree>
    <p:extLst>
      <p:ext uri="{BB962C8B-B14F-4D97-AF65-F5344CB8AC3E}">
        <p14:creationId xmlns:p14="http://schemas.microsoft.com/office/powerpoint/2010/main" val="1848193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Home textile export council has a very long relation with the</a:t>
            </a:r>
            <a:r>
              <a:rPr lang="en-US" baseline="0" dirty="0" smtClean="0"/>
              <a:t> </a:t>
            </a:r>
            <a:r>
              <a:rPr lang="en-US" baseline="0" dirty="0" err="1" smtClean="0"/>
              <a:t>heimtextil</a:t>
            </a:r>
            <a:r>
              <a:rPr lang="en-US" baseline="0" dirty="0" smtClean="0"/>
              <a:t> (as I said more the 20 years)</a:t>
            </a:r>
          </a:p>
          <a:p>
            <a:r>
              <a:rPr lang="en-US" baseline="0" dirty="0" smtClean="0"/>
              <a:t>And our main target from participating in the </a:t>
            </a:r>
            <a:r>
              <a:rPr lang="en-US" b="1" baseline="0" dirty="0" err="1" smtClean="0"/>
              <a:t>heim</a:t>
            </a:r>
            <a:r>
              <a:rPr lang="en-US" baseline="0" dirty="0" smtClean="0"/>
              <a:t> is:</a:t>
            </a:r>
          </a:p>
          <a:p>
            <a:r>
              <a:rPr lang="en-US" baseline="0" dirty="0" smtClean="0"/>
              <a:t>1- Increase the no. of exports by participating in this most import Textile fair</a:t>
            </a:r>
          </a:p>
          <a:p>
            <a:r>
              <a:rPr lang="en-US" baseline="0" dirty="0" smtClean="0"/>
              <a:t>2- Encouraging more small &amp; Medium companies to participate to gain the knowledge and experience.</a:t>
            </a:r>
          </a:p>
          <a:p>
            <a:r>
              <a:rPr lang="en-US" baseline="0" dirty="0" smtClean="0"/>
              <a:t>3- and as an Export council we try to get the best from this great event by arranging and inviting potential buyers and agencies to meet the Egyptian exhibitors during the fair.</a:t>
            </a:r>
          </a:p>
        </p:txBody>
      </p:sp>
      <p:sp>
        <p:nvSpPr>
          <p:cNvPr id="4" name="Slide Number Placeholder 3"/>
          <p:cNvSpPr>
            <a:spLocks noGrp="1"/>
          </p:cNvSpPr>
          <p:nvPr>
            <p:ph type="sldNum" sz="quarter" idx="10"/>
          </p:nvPr>
        </p:nvSpPr>
        <p:spPr/>
        <p:txBody>
          <a:bodyPr/>
          <a:lstStyle/>
          <a:p>
            <a:fld id="{89AE5FC6-EF58-6D4C-8CA2-A4DD0EE3A36F}" type="slidenum">
              <a:rPr lang="en-US" smtClean="0"/>
              <a:t>9</a:t>
            </a:fld>
            <a:endParaRPr lang="en-US"/>
          </a:p>
        </p:txBody>
      </p:sp>
    </p:spTree>
    <p:extLst>
      <p:ext uri="{BB962C8B-B14F-4D97-AF65-F5344CB8AC3E}">
        <p14:creationId xmlns:p14="http://schemas.microsoft.com/office/powerpoint/2010/main" val="14985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40825E-4A15-4D39-8176-1F07E904CB30}"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40825E-4A15-4D39-8176-1F07E904CB30}"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40825E-4A15-4D39-8176-1F07E904CB30}"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40825E-4A15-4D39-8176-1F07E904CB30}"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40825E-4A15-4D39-8176-1F07E904CB30}"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40825E-4A15-4D39-8176-1F07E904CB30}" type="datetimeFigureOut">
              <a:rPr lang="en-US" smtClean="0"/>
              <a:t>8/29/2018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40825E-4A15-4D39-8176-1F07E904CB30}" type="datetimeFigureOut">
              <a:rPr lang="en-US" smtClean="0"/>
              <a:t>8/29/2018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0825E-4A15-4D39-8176-1F07E904CB30}" type="datetimeFigureOut">
              <a:rPr lang="en-US" smtClean="0"/>
              <a:t>8/29/2018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825E-4A15-4D39-8176-1F07E904CB30}" type="datetimeFigureOut">
              <a:rPr lang="en-US" smtClean="0"/>
              <a:t>8/29/2018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E4AAA4-6363-4581-962D-1ACCC2D600C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9947" y="487453"/>
            <a:ext cx="7683004" cy="2424432"/>
          </a:xfrm>
        </p:spPr>
        <p:txBody>
          <a:bodyPr>
            <a:noAutofit/>
          </a:bodyPr>
          <a:lstStyle/>
          <a:p>
            <a:pPr algn="ctr"/>
            <a:r>
              <a:rPr lang="en-US" dirty="0" smtClean="0">
                <a:latin typeface="Copperplate Gothic Bold"/>
                <a:cs typeface="Copperplate Gothic Bold"/>
              </a:rPr>
              <a:t>HOME TEXTILES EXPORT COUNCIL (HTEC)</a:t>
            </a:r>
            <a:endParaRPr lang="en-US" dirty="0">
              <a:latin typeface="Copperplate Gothic Bold"/>
              <a:cs typeface="Copperplate Gothic Bold"/>
            </a:endParaRPr>
          </a:p>
        </p:txBody>
      </p:sp>
      <p:sp>
        <p:nvSpPr>
          <p:cNvPr id="3" name="Subtitle 2"/>
          <p:cNvSpPr>
            <a:spLocks noGrp="1"/>
          </p:cNvSpPr>
          <p:nvPr>
            <p:ph type="subTitle" idx="1"/>
          </p:nvPr>
        </p:nvSpPr>
        <p:spPr>
          <a:xfrm>
            <a:off x="2050276" y="3966882"/>
            <a:ext cx="5263394" cy="1905000"/>
          </a:xfrm>
        </p:spPr>
        <p:txBody>
          <a:bodyPr/>
          <a:lstStyle/>
          <a:p>
            <a:endParaRPr lang="en-US" dirty="0"/>
          </a:p>
        </p:txBody>
      </p:sp>
      <p:pic>
        <p:nvPicPr>
          <p:cNvPr id="4" name="Picture 3" descr="logo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0277" y="3966882"/>
            <a:ext cx="5263394" cy="1905000"/>
          </a:xfrm>
          <a:prstGeom prst="rect">
            <a:avLst/>
          </a:prstGeom>
        </p:spPr>
      </p:pic>
    </p:spTree>
    <p:extLst>
      <p:ext uri="{BB962C8B-B14F-4D97-AF65-F5344CB8AC3E}">
        <p14:creationId xmlns:p14="http://schemas.microsoft.com/office/powerpoint/2010/main" val="3891358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463" y="846627"/>
            <a:ext cx="7583487" cy="5079763"/>
          </a:xfrm>
        </p:spPr>
        <p:txBody>
          <a:bodyPr>
            <a:normAutofit/>
          </a:bodyPr>
          <a:lstStyle/>
          <a:p>
            <a:pPr marL="0" indent="0" algn="ctr">
              <a:buNone/>
            </a:pPr>
            <a:r>
              <a:rPr lang="en-US" sz="4400" dirty="0" smtClean="0">
                <a:latin typeface="Copperplate Gothic Bold"/>
                <a:cs typeface="Copperplate Gothic Bold"/>
              </a:rPr>
              <a:t>Egypt’s Economic reforms</a:t>
            </a:r>
          </a:p>
          <a:p>
            <a:pPr marL="0" indent="0" algn="ctr">
              <a:buNone/>
            </a:pPr>
            <a:endParaRPr lang="en-US" sz="3500" dirty="0" smtClean="0">
              <a:latin typeface="Copperplate Gothic Bold"/>
              <a:cs typeface="Copperplate Gothic Bold"/>
            </a:endParaRPr>
          </a:p>
          <a:p>
            <a:pPr marL="0" indent="0" algn="just">
              <a:buNone/>
            </a:pPr>
            <a:r>
              <a:rPr lang="en-US" sz="2600" dirty="0" smtClean="0"/>
              <a:t>Finally </a:t>
            </a:r>
            <a:r>
              <a:rPr lang="en-US" sz="2600" dirty="0"/>
              <a:t>we aim one day </a:t>
            </a:r>
            <a:r>
              <a:rPr lang="en-US" sz="2600" dirty="0" smtClean="0"/>
              <a:t>Egypt can host the </a:t>
            </a:r>
            <a:r>
              <a:rPr lang="en-US" sz="2600" dirty="0"/>
              <a:t>first </a:t>
            </a:r>
            <a:r>
              <a:rPr lang="en-US" sz="2600" dirty="0" err="1"/>
              <a:t>h</a:t>
            </a:r>
            <a:r>
              <a:rPr lang="en-US" sz="2600" dirty="0" err="1" smtClean="0"/>
              <a:t>eimtextil</a:t>
            </a:r>
            <a:r>
              <a:rPr lang="en-US" sz="2600" dirty="0" smtClean="0"/>
              <a:t> in </a:t>
            </a:r>
            <a:r>
              <a:rPr lang="en-US" sz="2600" dirty="0"/>
              <a:t>Africa &amp; the Middle </a:t>
            </a:r>
            <a:r>
              <a:rPr lang="en-US" sz="2600" dirty="0" smtClean="0"/>
              <a:t>East.</a:t>
            </a:r>
            <a:endParaRPr lang="en-US" sz="2600" dirty="0"/>
          </a:p>
          <a:p>
            <a:pPr marL="0" indent="0" algn="just">
              <a:buNone/>
            </a:pPr>
            <a:endParaRPr lang="en-US" sz="3600" dirty="0"/>
          </a:p>
        </p:txBody>
      </p:sp>
    </p:spTree>
    <p:extLst>
      <p:ext uri="{BB962C8B-B14F-4D97-AF65-F5344CB8AC3E}">
        <p14:creationId xmlns:p14="http://schemas.microsoft.com/office/powerpoint/2010/main" val="1694549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57877"/>
            <a:ext cx="7583487" cy="1525268"/>
          </a:xfrm>
        </p:spPr>
        <p:txBody>
          <a:bodyPr>
            <a:noAutofit/>
          </a:bodyPr>
          <a:lstStyle/>
          <a:p>
            <a:pPr algn="ctr"/>
            <a:r>
              <a:rPr lang="en-US" sz="4400" dirty="0">
                <a:latin typeface="Copperplate Gothic Bold"/>
                <a:cs typeface="Copperplate Gothic Bold"/>
              </a:rPr>
              <a:t>Overview of Egypt's Textile Sector</a:t>
            </a:r>
          </a:p>
        </p:txBody>
      </p:sp>
      <p:sp>
        <p:nvSpPr>
          <p:cNvPr id="3" name="Content Placeholder 2"/>
          <p:cNvSpPr>
            <a:spLocks noGrp="1"/>
          </p:cNvSpPr>
          <p:nvPr>
            <p:ph idx="1"/>
          </p:nvPr>
        </p:nvSpPr>
        <p:spPr>
          <a:xfrm>
            <a:off x="779463" y="2509118"/>
            <a:ext cx="7583487" cy="3911896"/>
          </a:xfrm>
        </p:spPr>
        <p:txBody>
          <a:bodyPr>
            <a:noAutofit/>
          </a:bodyPr>
          <a:lstStyle/>
          <a:p>
            <a:pPr marL="0" indent="0">
              <a:buNone/>
            </a:pPr>
            <a:r>
              <a:rPr lang="en-US" sz="2400" dirty="0" smtClean="0"/>
              <a:t>-    </a:t>
            </a:r>
            <a:r>
              <a:rPr lang="en-US" sz="2400" dirty="0" smtClean="0">
                <a:cs typeface="Copperplate Gothic Bold"/>
              </a:rPr>
              <a:t>Egyptian </a:t>
            </a:r>
            <a:r>
              <a:rPr lang="en-US" sz="2400" dirty="0">
                <a:cs typeface="Copperplate Gothic Bold"/>
              </a:rPr>
              <a:t>textile industry is very ancient dating back to </a:t>
            </a:r>
            <a:r>
              <a:rPr lang="en-US" sz="2400" dirty="0" smtClean="0">
                <a:cs typeface="Copperplate Gothic Bold"/>
              </a:rPr>
              <a:t>     </a:t>
            </a:r>
            <a:br>
              <a:rPr lang="en-US" sz="2400" dirty="0" smtClean="0">
                <a:cs typeface="Copperplate Gothic Bold"/>
              </a:rPr>
            </a:br>
            <a:r>
              <a:rPr lang="en-US" sz="2400" dirty="0" smtClean="0">
                <a:cs typeface="Copperplate Gothic Bold"/>
              </a:rPr>
              <a:t>      the </a:t>
            </a:r>
            <a:r>
              <a:rPr lang="en-US" sz="2400" dirty="0">
                <a:cs typeface="Copperplate Gothic Bold"/>
              </a:rPr>
              <a:t>age of the pharaohs. </a:t>
            </a:r>
            <a:endParaRPr lang="en-US" sz="2400" dirty="0" smtClean="0">
              <a:cs typeface="Copperplate Gothic Bold"/>
            </a:endParaRPr>
          </a:p>
          <a:p>
            <a:pPr>
              <a:buFontTx/>
              <a:buChar char="-"/>
            </a:pPr>
            <a:r>
              <a:rPr lang="en-US" sz="2400" dirty="0" smtClean="0">
                <a:cs typeface="Copperplate Gothic Bold"/>
              </a:rPr>
              <a:t>Egypt </a:t>
            </a:r>
            <a:r>
              <a:rPr lang="en-US" sz="2400" dirty="0">
                <a:cs typeface="Copperplate Gothic Bold"/>
              </a:rPr>
              <a:t>is home to the only fully vertically </a:t>
            </a:r>
            <a:r>
              <a:rPr lang="en-US" sz="2400" b="1" dirty="0">
                <a:cs typeface="Copperplate Gothic Bold"/>
              </a:rPr>
              <a:t>integrated </a:t>
            </a:r>
            <a:r>
              <a:rPr lang="en-US" sz="2400" b="1" dirty="0" smtClean="0">
                <a:cs typeface="Copperplate Gothic Bold"/>
              </a:rPr>
              <a:t> </a:t>
            </a:r>
            <a:r>
              <a:rPr lang="en-US" sz="2400" dirty="0" smtClean="0">
                <a:cs typeface="Copperplate Gothic Bold"/>
              </a:rPr>
              <a:t>textiles </a:t>
            </a:r>
            <a:r>
              <a:rPr lang="en-US" sz="2400" dirty="0">
                <a:cs typeface="Copperplate Gothic Bold"/>
              </a:rPr>
              <a:t>industry in the Middle East, with the entire </a:t>
            </a:r>
            <a:r>
              <a:rPr lang="en-US" sz="2400" dirty="0" smtClean="0">
                <a:cs typeface="Copperplate Gothic Bold"/>
              </a:rPr>
              <a:t>production process.</a:t>
            </a:r>
          </a:p>
          <a:p>
            <a:pPr>
              <a:buFontTx/>
              <a:buChar char="-"/>
            </a:pPr>
            <a:r>
              <a:rPr lang="en-US" sz="2400" dirty="0">
                <a:cs typeface="Copperplate Gothic Bold"/>
              </a:rPr>
              <a:t>Egypt is the </a:t>
            </a:r>
            <a:r>
              <a:rPr lang="en-US" sz="2400" dirty="0" smtClean="0">
                <a:cs typeface="Copperplate Gothic Bold"/>
              </a:rPr>
              <a:t>best quality producer of </a:t>
            </a:r>
            <a:r>
              <a:rPr lang="en-US" sz="2400" dirty="0">
                <a:cs typeface="Copperplate Gothic Bold"/>
              </a:rPr>
              <a:t>long (LS) and extra long staple (ELS) cotton </a:t>
            </a:r>
            <a:r>
              <a:rPr lang="en-US" sz="2400" dirty="0" smtClean="0">
                <a:cs typeface="Copperplate Gothic Bold"/>
              </a:rPr>
              <a:t>worldwide</a:t>
            </a:r>
            <a:endParaRPr lang="en-US" sz="2400" dirty="0">
              <a:cs typeface="Copperplate Gothic Bold"/>
            </a:endParaRPr>
          </a:p>
        </p:txBody>
      </p:sp>
    </p:spTree>
    <p:extLst>
      <p:ext uri="{BB962C8B-B14F-4D97-AF65-F5344CB8AC3E}">
        <p14:creationId xmlns:p14="http://schemas.microsoft.com/office/powerpoint/2010/main" val="2204827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0073"/>
            <a:ext cx="8229600" cy="1010128"/>
          </a:xfrm>
        </p:spPr>
        <p:txBody>
          <a:bodyPr>
            <a:normAutofit/>
          </a:bodyPr>
          <a:lstStyle/>
          <a:p>
            <a:r>
              <a:rPr lang="en-US" sz="4400" dirty="0" smtClean="0">
                <a:latin typeface="Copperplate Gothic Bold"/>
                <a:cs typeface="Copperplate Gothic Bold"/>
              </a:rPr>
              <a:t>Economic Importance</a:t>
            </a:r>
            <a:endParaRPr lang="en-US" sz="4400" dirty="0">
              <a:latin typeface="Copperplate Gothic Bold"/>
              <a:cs typeface="Copperplate Gothic Bold"/>
            </a:endParaRPr>
          </a:p>
        </p:txBody>
      </p:sp>
      <p:sp>
        <p:nvSpPr>
          <p:cNvPr id="3" name="Content Placeholder 2"/>
          <p:cNvSpPr>
            <a:spLocks noGrp="1"/>
          </p:cNvSpPr>
          <p:nvPr>
            <p:ph idx="1"/>
          </p:nvPr>
        </p:nvSpPr>
        <p:spPr/>
        <p:txBody>
          <a:bodyPr>
            <a:normAutofit/>
          </a:bodyPr>
          <a:lstStyle/>
          <a:p>
            <a:pPr marL="0" indent="0">
              <a:buNone/>
            </a:pPr>
            <a:r>
              <a:rPr lang="en-US" sz="2400" dirty="0" smtClean="0"/>
              <a:t>The textile sector </a:t>
            </a:r>
            <a:r>
              <a:rPr lang="en-US" sz="2400" dirty="0"/>
              <a:t>plays an extremely central role in the Egyptian economy</a:t>
            </a:r>
            <a:r>
              <a:rPr lang="en-US" sz="2400" dirty="0" smtClean="0"/>
              <a:t>.</a:t>
            </a:r>
          </a:p>
          <a:p>
            <a:r>
              <a:rPr lang="en-US" sz="2400" dirty="0" smtClean="0"/>
              <a:t>From </a:t>
            </a:r>
            <a:r>
              <a:rPr lang="en-US" sz="2400" dirty="0"/>
              <a:t>the cultivation of cotton to the production of yarns, </a:t>
            </a:r>
            <a:r>
              <a:rPr lang="en-US" sz="2400" b="1" dirty="0" smtClean="0"/>
              <a:t>fabrics</a:t>
            </a:r>
            <a:r>
              <a:rPr lang="en-US" sz="2400" dirty="0" smtClean="0"/>
              <a:t>. </a:t>
            </a:r>
            <a:endParaRPr lang="en-US" sz="2400" dirty="0"/>
          </a:p>
          <a:p>
            <a:r>
              <a:rPr lang="en-US" sz="2400" dirty="0" smtClean="0"/>
              <a:t>Textile </a:t>
            </a:r>
            <a:r>
              <a:rPr lang="en-US" sz="2400" dirty="0"/>
              <a:t>and apparel industry is the second largest sector, next to </a:t>
            </a:r>
            <a:r>
              <a:rPr lang="en-US" sz="2400" dirty="0" smtClean="0"/>
              <a:t>agro</a:t>
            </a:r>
            <a:r>
              <a:rPr lang="en-US" sz="2400" dirty="0"/>
              <a:t>.</a:t>
            </a:r>
          </a:p>
          <a:p>
            <a:pPr lvl="1"/>
            <a:endParaRPr lang="en-US" sz="2400" dirty="0"/>
          </a:p>
        </p:txBody>
      </p:sp>
    </p:spTree>
    <p:extLst>
      <p:ext uri="{BB962C8B-B14F-4D97-AF65-F5344CB8AC3E}">
        <p14:creationId xmlns:p14="http://schemas.microsoft.com/office/powerpoint/2010/main" val="1682867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522"/>
            <a:ext cx="8229600" cy="1116009"/>
          </a:xfrm>
        </p:spPr>
        <p:txBody>
          <a:bodyPr>
            <a:normAutofit/>
          </a:bodyPr>
          <a:lstStyle/>
          <a:p>
            <a:r>
              <a:rPr lang="en-US" sz="4400" dirty="0">
                <a:latin typeface="Copperplate Gothic Bold"/>
                <a:cs typeface="Copperplate Gothic Bold"/>
              </a:rPr>
              <a:t>Statistics </a:t>
            </a:r>
          </a:p>
        </p:txBody>
      </p:sp>
      <p:sp>
        <p:nvSpPr>
          <p:cNvPr id="3" name="Content Placeholder 2"/>
          <p:cNvSpPr>
            <a:spLocks noGrp="1"/>
          </p:cNvSpPr>
          <p:nvPr>
            <p:ph idx="1"/>
          </p:nvPr>
        </p:nvSpPr>
        <p:spPr>
          <a:xfrm>
            <a:off x="779463" y="2116568"/>
            <a:ext cx="7583487" cy="3040161"/>
          </a:xfrm>
        </p:spPr>
        <p:txBody>
          <a:bodyPr>
            <a:noAutofit/>
          </a:bodyPr>
          <a:lstStyle/>
          <a:p>
            <a:pPr lvl="0"/>
            <a:r>
              <a:rPr lang="en-US" sz="2400" b="1" dirty="0">
                <a:solidFill>
                  <a:srgbClr val="FFFFFF"/>
                </a:solidFill>
              </a:rPr>
              <a:t>More than </a:t>
            </a:r>
            <a:r>
              <a:rPr lang="en-US" sz="2400" b="1" dirty="0" smtClean="0">
                <a:solidFill>
                  <a:srgbClr val="FFFFFF"/>
                </a:solidFill>
              </a:rPr>
              <a:t>30,000 </a:t>
            </a:r>
            <a:r>
              <a:rPr lang="en-US" sz="2400" b="1" dirty="0">
                <a:solidFill>
                  <a:srgbClr val="FFFFFF"/>
                </a:solidFill>
              </a:rPr>
              <a:t>Industrial enterprises </a:t>
            </a:r>
            <a:r>
              <a:rPr lang="en-US" sz="2400" b="1" dirty="0" smtClean="0">
                <a:solidFill>
                  <a:srgbClr val="FFFFFF"/>
                </a:solidFill>
              </a:rPr>
              <a:t>working </a:t>
            </a:r>
            <a:r>
              <a:rPr lang="en-US" sz="2400" b="1" dirty="0">
                <a:solidFill>
                  <a:srgbClr val="FFFFFF"/>
                </a:solidFill>
              </a:rPr>
              <a:t>in the textile industry.</a:t>
            </a:r>
            <a:endParaRPr lang="en-US" sz="2400" dirty="0">
              <a:solidFill>
                <a:srgbClr val="FFFFFF"/>
              </a:solidFill>
            </a:endParaRPr>
          </a:p>
          <a:p>
            <a:pPr lvl="0"/>
            <a:r>
              <a:rPr lang="en-US" sz="2400" b="1" dirty="0">
                <a:solidFill>
                  <a:srgbClr val="FFFFFF"/>
                </a:solidFill>
              </a:rPr>
              <a:t>About </a:t>
            </a:r>
            <a:r>
              <a:rPr lang="en-US" sz="2400" b="1" dirty="0" smtClean="0">
                <a:solidFill>
                  <a:srgbClr val="FFFFFF"/>
                </a:solidFill>
              </a:rPr>
              <a:t>1,300,000 </a:t>
            </a:r>
            <a:r>
              <a:rPr lang="en-US" sz="2400" b="1" dirty="0">
                <a:solidFill>
                  <a:srgbClr val="FFFFFF"/>
                </a:solidFill>
              </a:rPr>
              <a:t>workers working in the textile field. </a:t>
            </a:r>
            <a:endParaRPr lang="en-US" sz="2400" dirty="0">
              <a:solidFill>
                <a:srgbClr val="FFFFFF"/>
              </a:solidFill>
            </a:endParaRPr>
          </a:p>
        </p:txBody>
      </p:sp>
    </p:spTree>
    <p:extLst>
      <p:ext uri="{BB962C8B-B14F-4D97-AF65-F5344CB8AC3E}">
        <p14:creationId xmlns:p14="http://schemas.microsoft.com/office/powerpoint/2010/main" val="25472222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92"/>
            <a:ext cx="8229599" cy="1710377"/>
          </a:xfrm>
        </p:spPr>
        <p:txBody>
          <a:bodyPr>
            <a:normAutofit fontScale="90000"/>
          </a:bodyPr>
          <a:lstStyle/>
          <a:p>
            <a:r>
              <a:rPr lang="en-US" sz="4400" b="1" dirty="0">
                <a:latin typeface="Copperplate Gothic Bold"/>
                <a:cs typeface="Copperplate Gothic Bold"/>
              </a:rPr>
              <a:t>Factors benefiting </a:t>
            </a:r>
            <a:r>
              <a:rPr lang="en-US" sz="4400" b="1" dirty="0" smtClean="0">
                <a:latin typeface="Copperplate Gothic Bold"/>
                <a:cs typeface="Copperplate Gothic Bold"/>
              </a:rPr>
              <a:t>Egypt’s Export  </a:t>
            </a:r>
            <a:r>
              <a:rPr lang="en-US" sz="4400" b="1" dirty="0">
                <a:latin typeface="Copperplate Gothic Bold"/>
                <a:cs typeface="Copperplate Gothic Bold"/>
              </a:rPr>
              <a:t>in the global market</a:t>
            </a:r>
            <a:r>
              <a:rPr lang="en-US" sz="4400" dirty="0">
                <a:latin typeface="Copperplate Gothic Bold"/>
                <a:cs typeface="Copperplate Gothic Bold"/>
              </a:rPr>
              <a:t> </a:t>
            </a:r>
          </a:p>
        </p:txBody>
      </p:sp>
      <p:sp>
        <p:nvSpPr>
          <p:cNvPr id="3" name="Content Placeholder 2"/>
          <p:cNvSpPr>
            <a:spLocks noGrp="1"/>
          </p:cNvSpPr>
          <p:nvPr>
            <p:ph idx="1"/>
          </p:nvPr>
        </p:nvSpPr>
        <p:spPr>
          <a:xfrm>
            <a:off x="457200" y="2046612"/>
            <a:ext cx="8229600" cy="4328746"/>
          </a:xfrm>
        </p:spPr>
        <p:txBody>
          <a:bodyPr>
            <a:normAutofit fontScale="70000" lnSpcReduction="20000"/>
          </a:bodyPr>
          <a:lstStyle/>
          <a:p>
            <a:pPr marL="0" lvl="0" indent="0">
              <a:buNone/>
            </a:pPr>
            <a:r>
              <a:rPr lang="en-US" b="1" dirty="0">
                <a:solidFill>
                  <a:srgbClr val="FFFFFF"/>
                </a:solidFill>
              </a:rPr>
              <a:t>Textile exports figures is starting to recoup again lately to reach its global position. </a:t>
            </a:r>
            <a:endParaRPr lang="en-US" dirty="0" smtClean="0"/>
          </a:p>
          <a:p>
            <a:r>
              <a:rPr lang="en-US" dirty="0" smtClean="0"/>
              <a:t>Egypt</a:t>
            </a:r>
            <a:r>
              <a:rPr lang="en-US" dirty="0"/>
              <a:t> has adequate labor resource</a:t>
            </a:r>
            <a:r>
              <a:rPr lang="en-US" dirty="0" smtClean="0"/>
              <a:t>.</a:t>
            </a:r>
          </a:p>
          <a:p>
            <a:r>
              <a:rPr lang="en-US" dirty="0" smtClean="0"/>
              <a:t> </a:t>
            </a:r>
            <a:r>
              <a:rPr lang="en-US" dirty="0"/>
              <a:t>Wages are competitive and stable</a:t>
            </a:r>
            <a:r>
              <a:rPr lang="en-US" dirty="0" smtClean="0"/>
              <a:t>.</a:t>
            </a:r>
          </a:p>
          <a:p>
            <a:r>
              <a:rPr lang="en-US" dirty="0" smtClean="0"/>
              <a:t> </a:t>
            </a:r>
            <a:r>
              <a:rPr lang="en-US" dirty="0"/>
              <a:t>Government runs various training </a:t>
            </a:r>
            <a:r>
              <a:rPr lang="en-US" dirty="0" smtClean="0"/>
              <a:t>programs</a:t>
            </a:r>
            <a:r>
              <a:rPr lang="en-US" dirty="0"/>
              <a:t> </a:t>
            </a:r>
            <a:r>
              <a:rPr lang="en-US" dirty="0" smtClean="0"/>
              <a:t>upgrading </a:t>
            </a:r>
            <a:r>
              <a:rPr lang="en-US" dirty="0"/>
              <a:t>the skill sets of the labors. </a:t>
            </a:r>
            <a:endParaRPr lang="en-US" dirty="0" smtClean="0"/>
          </a:p>
          <a:p>
            <a:r>
              <a:rPr lang="en-US" dirty="0" smtClean="0"/>
              <a:t>The strategic location of Egypt ensures </a:t>
            </a:r>
            <a:r>
              <a:rPr lang="en-US" dirty="0"/>
              <a:t>quick and easy exports </a:t>
            </a:r>
          </a:p>
          <a:p>
            <a:r>
              <a:rPr lang="en-US" dirty="0" smtClean="0"/>
              <a:t>Egypt </a:t>
            </a:r>
            <a:r>
              <a:rPr lang="en-US" dirty="0"/>
              <a:t>is equipped with 15 commercial ports facilitating its exports.</a:t>
            </a:r>
          </a:p>
          <a:p>
            <a:endParaRPr lang="en-US" dirty="0"/>
          </a:p>
        </p:txBody>
      </p:sp>
    </p:spTree>
    <p:extLst>
      <p:ext uri="{BB962C8B-B14F-4D97-AF65-F5344CB8AC3E}">
        <p14:creationId xmlns:p14="http://schemas.microsoft.com/office/powerpoint/2010/main" val="2286803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513107"/>
            <a:ext cx="7583487" cy="1308424"/>
          </a:xfrm>
        </p:spPr>
        <p:txBody>
          <a:bodyPr>
            <a:normAutofit fontScale="90000"/>
          </a:bodyPr>
          <a:lstStyle/>
          <a:p>
            <a:pPr algn="ctr"/>
            <a:r>
              <a:rPr lang="en-US" sz="4900" b="1" dirty="0" smtClean="0">
                <a:latin typeface="Copperplate Gothic Bold"/>
                <a:cs typeface="Copperplate Gothic Bold"/>
              </a:rPr>
              <a:t>Main Home </a:t>
            </a:r>
            <a:r>
              <a:rPr lang="en-US" sz="4900" b="1" dirty="0">
                <a:latin typeface="Copperplate Gothic Bold"/>
                <a:cs typeface="Copperplate Gothic Bold"/>
              </a:rPr>
              <a:t>Textiles Sectors</a:t>
            </a:r>
            <a:r>
              <a:rPr lang="en-US" dirty="0">
                <a:latin typeface="Copperplate Gothic Bold"/>
                <a:cs typeface="Copperplate Gothic Bold"/>
              </a:rPr>
              <a:t/>
            </a:r>
            <a:br>
              <a:rPr lang="en-US" dirty="0">
                <a:latin typeface="Copperplate Gothic Bold"/>
                <a:cs typeface="Copperplate Gothic Bold"/>
              </a:rPr>
            </a:br>
            <a:endParaRPr lang="en-US" dirty="0">
              <a:latin typeface="Copperplate Gothic Bold"/>
              <a:cs typeface="Copperplate Gothic Bold"/>
            </a:endParaRPr>
          </a:p>
        </p:txBody>
      </p:sp>
      <p:sp>
        <p:nvSpPr>
          <p:cNvPr id="3" name="Content Placeholder 2"/>
          <p:cNvSpPr>
            <a:spLocks noGrp="1"/>
          </p:cNvSpPr>
          <p:nvPr>
            <p:ph idx="1"/>
          </p:nvPr>
        </p:nvSpPr>
        <p:spPr>
          <a:xfrm>
            <a:off x="457200" y="1821531"/>
            <a:ext cx="8229600" cy="4304632"/>
          </a:xfrm>
        </p:spPr>
        <p:txBody>
          <a:bodyPr>
            <a:noAutofit/>
          </a:bodyPr>
          <a:lstStyle/>
          <a:p>
            <a:pPr lvl="0">
              <a:lnSpc>
                <a:spcPct val="100000"/>
              </a:lnSpc>
            </a:pPr>
            <a:r>
              <a:rPr lang="en-US" sz="2400" b="1" dirty="0"/>
              <a:t>Mechanical carpets</a:t>
            </a:r>
            <a:r>
              <a:rPr lang="x-none" sz="2400" b="1" dirty="0"/>
              <a:t>  </a:t>
            </a:r>
            <a:endParaRPr lang="en-US" sz="2400" dirty="0"/>
          </a:p>
          <a:p>
            <a:pPr lvl="0">
              <a:lnSpc>
                <a:spcPct val="100000"/>
              </a:lnSpc>
            </a:pPr>
            <a:r>
              <a:rPr lang="en-US" sz="2400" b="1" dirty="0"/>
              <a:t>Bed sheets</a:t>
            </a:r>
            <a:r>
              <a:rPr lang="x-none" sz="2400" b="1" dirty="0"/>
              <a:t> </a:t>
            </a:r>
            <a:endParaRPr lang="en-US" sz="2400" dirty="0"/>
          </a:p>
          <a:p>
            <a:pPr lvl="0">
              <a:lnSpc>
                <a:spcPct val="100000"/>
              </a:lnSpc>
            </a:pPr>
            <a:r>
              <a:rPr lang="en-US" sz="2400" b="1" dirty="0"/>
              <a:t>Terry Towels, Beach Towels and kitchen </a:t>
            </a:r>
            <a:r>
              <a:rPr lang="en-US" sz="2400" b="1" dirty="0" smtClean="0"/>
              <a:t>Towels</a:t>
            </a:r>
            <a:endParaRPr lang="en-US" sz="2400" dirty="0"/>
          </a:p>
          <a:p>
            <a:pPr lvl="0">
              <a:lnSpc>
                <a:spcPct val="100000"/>
              </a:lnSpc>
            </a:pPr>
            <a:r>
              <a:rPr lang="en-US" sz="2400" b="1" dirty="0" smtClean="0"/>
              <a:t>Curtain</a:t>
            </a:r>
            <a:endParaRPr lang="en-US" sz="2400" dirty="0"/>
          </a:p>
          <a:p>
            <a:pPr lvl="0">
              <a:lnSpc>
                <a:spcPct val="100000"/>
              </a:lnSpc>
            </a:pPr>
            <a:r>
              <a:rPr lang="en-US" sz="2400" b="1" dirty="0" smtClean="0"/>
              <a:t>Bed Covers &amp; Blankets</a:t>
            </a:r>
            <a:endParaRPr lang="en-US" sz="2400" dirty="0"/>
          </a:p>
          <a:p>
            <a:pPr lvl="0">
              <a:lnSpc>
                <a:spcPct val="100000"/>
              </a:lnSpc>
            </a:pPr>
            <a:r>
              <a:rPr lang="en-US" sz="2400" b="1" dirty="0"/>
              <a:t>Hand-made </a:t>
            </a:r>
            <a:r>
              <a:rPr lang="en-US" sz="2400" b="1" dirty="0" smtClean="0"/>
              <a:t>carpets</a:t>
            </a:r>
            <a:endParaRPr lang="en-US" sz="2400" dirty="0"/>
          </a:p>
          <a:p>
            <a:pPr lvl="0">
              <a:lnSpc>
                <a:spcPct val="100000"/>
              </a:lnSpc>
            </a:pPr>
            <a:r>
              <a:rPr lang="en-US" sz="2400" b="1" dirty="0"/>
              <a:t>Tents </a:t>
            </a:r>
            <a:endParaRPr lang="en-US" sz="2400" dirty="0"/>
          </a:p>
          <a:p>
            <a:pPr>
              <a:lnSpc>
                <a:spcPct val="100000"/>
              </a:lnSpc>
            </a:pPr>
            <a:r>
              <a:rPr lang="en-US" sz="2400" b="1" dirty="0"/>
              <a:t>Mattresses </a:t>
            </a:r>
            <a:endParaRPr lang="en-US" sz="2400" dirty="0"/>
          </a:p>
        </p:txBody>
      </p:sp>
    </p:spTree>
    <p:extLst>
      <p:ext uri="{BB962C8B-B14F-4D97-AF65-F5344CB8AC3E}">
        <p14:creationId xmlns:p14="http://schemas.microsoft.com/office/powerpoint/2010/main" val="791980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6832"/>
            <a:ext cx="8229600" cy="1218631"/>
          </a:xfrm>
        </p:spPr>
        <p:txBody>
          <a:bodyPr>
            <a:normAutofit/>
          </a:bodyPr>
          <a:lstStyle/>
          <a:p>
            <a:r>
              <a:rPr lang="en-US" sz="4400" dirty="0" smtClean="0">
                <a:latin typeface="Copperplate Gothic Bold"/>
                <a:cs typeface="Copperplate Gothic Bold"/>
              </a:rPr>
              <a:t>Main Export Markets</a:t>
            </a:r>
            <a:endParaRPr lang="en-US" sz="4400" dirty="0">
              <a:latin typeface="Copperplate Gothic Bold"/>
              <a:cs typeface="Copperplate Gothic Bold"/>
            </a:endParaRPr>
          </a:p>
        </p:txBody>
      </p:sp>
      <p:sp>
        <p:nvSpPr>
          <p:cNvPr id="3" name="Content Placeholder 2"/>
          <p:cNvSpPr>
            <a:spLocks noGrp="1"/>
          </p:cNvSpPr>
          <p:nvPr>
            <p:ph idx="1"/>
          </p:nvPr>
        </p:nvSpPr>
        <p:spPr>
          <a:xfrm>
            <a:off x="457200" y="1883498"/>
            <a:ext cx="8229600" cy="3495885"/>
          </a:xfrm>
        </p:spPr>
        <p:txBody>
          <a:bodyPr>
            <a:normAutofit/>
          </a:bodyPr>
          <a:lstStyle/>
          <a:p>
            <a:r>
              <a:rPr lang="en-US" sz="2400" b="1" dirty="0"/>
              <a:t>Egypt is famous for its high quality and </a:t>
            </a:r>
            <a:r>
              <a:rPr lang="en-US" sz="2400" b="1" dirty="0" smtClean="0"/>
              <a:t>competitive prices</a:t>
            </a:r>
          </a:p>
          <a:p>
            <a:pPr marL="0" indent="0">
              <a:buNone/>
            </a:pPr>
            <a:r>
              <a:rPr lang="en-US" sz="2400" b="1" dirty="0" smtClean="0"/>
              <a:t> </a:t>
            </a:r>
            <a:endParaRPr lang="en-US" sz="2400" b="1" dirty="0"/>
          </a:p>
          <a:p>
            <a:r>
              <a:rPr lang="en-US" sz="2400" b="1" dirty="0" smtClean="0"/>
              <a:t>Egypt is considered </a:t>
            </a:r>
            <a:r>
              <a:rPr lang="en-US" sz="2400" b="1" dirty="0"/>
              <a:t>one of the most important </a:t>
            </a:r>
            <a:r>
              <a:rPr lang="en-US" sz="2400" b="1" dirty="0" smtClean="0"/>
              <a:t>countries exporting Home </a:t>
            </a:r>
            <a:r>
              <a:rPr lang="en-US" sz="2400" b="1" dirty="0"/>
              <a:t>Textiles </a:t>
            </a:r>
            <a:r>
              <a:rPr lang="en-US" sz="2400" b="1" dirty="0" smtClean="0"/>
              <a:t>worldwide </a:t>
            </a:r>
            <a:r>
              <a:rPr lang="en-US" sz="2400" b="1" dirty="0"/>
              <a:t>(</a:t>
            </a:r>
            <a:r>
              <a:rPr lang="en-US" sz="2400" b="1" dirty="0" smtClean="0"/>
              <a:t>European </a:t>
            </a:r>
            <a:r>
              <a:rPr lang="en-US" sz="2400" b="1" dirty="0"/>
              <a:t>Union, United states and Arabian </a:t>
            </a:r>
            <a:r>
              <a:rPr lang="en-US" sz="2400" b="1" dirty="0" smtClean="0"/>
              <a:t>markets). </a:t>
            </a:r>
          </a:p>
        </p:txBody>
      </p:sp>
    </p:spTree>
    <p:extLst>
      <p:ext uri="{BB962C8B-B14F-4D97-AF65-F5344CB8AC3E}">
        <p14:creationId xmlns:p14="http://schemas.microsoft.com/office/powerpoint/2010/main" val="1009729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167" y="436141"/>
            <a:ext cx="8326140" cy="1654771"/>
          </a:xfrm>
        </p:spPr>
        <p:txBody>
          <a:bodyPr>
            <a:noAutofit/>
          </a:bodyPr>
          <a:lstStyle/>
          <a:p>
            <a:pPr lvl="0"/>
            <a:r>
              <a:rPr lang="en-US" sz="4400" b="1" dirty="0" smtClean="0">
                <a:latin typeface="Copperplate Gothic Bold"/>
                <a:cs typeface="Copperplate Gothic Bold"/>
              </a:rPr>
              <a:t>The  </a:t>
            </a:r>
            <a:r>
              <a:rPr lang="en-US" sz="4400" b="1" dirty="0" err="1" smtClean="0">
                <a:latin typeface="Copperplate Gothic Bold"/>
                <a:cs typeface="Copperplate Gothic Bold"/>
              </a:rPr>
              <a:t>Heimtextil</a:t>
            </a:r>
            <a:r>
              <a:rPr lang="en-US" sz="4400" b="1" dirty="0" smtClean="0">
                <a:latin typeface="Copperplate Gothic Bold"/>
                <a:cs typeface="Copperplate Gothic Bold"/>
              </a:rPr>
              <a:t/>
            </a:r>
            <a:br>
              <a:rPr lang="en-US" sz="4400" b="1" dirty="0" smtClean="0">
                <a:latin typeface="Copperplate Gothic Bold"/>
                <a:cs typeface="Copperplate Gothic Bold"/>
              </a:rPr>
            </a:br>
            <a:r>
              <a:rPr lang="en-US" sz="4400" b="1" dirty="0" smtClean="0">
                <a:latin typeface="Copperplate Gothic Bold"/>
                <a:cs typeface="Copperplate Gothic Bold"/>
              </a:rPr>
              <a:t>International Trade Fair </a:t>
            </a:r>
            <a:endParaRPr lang="en-US" sz="4400" b="1" dirty="0">
              <a:latin typeface="Copperplate Gothic Bold"/>
              <a:cs typeface="Copperplate Gothic Bold"/>
            </a:endParaRPr>
          </a:p>
        </p:txBody>
      </p:sp>
      <p:sp>
        <p:nvSpPr>
          <p:cNvPr id="3" name="Content Placeholder 2"/>
          <p:cNvSpPr>
            <a:spLocks noGrp="1"/>
          </p:cNvSpPr>
          <p:nvPr>
            <p:ph idx="1"/>
          </p:nvPr>
        </p:nvSpPr>
        <p:spPr>
          <a:xfrm>
            <a:off x="779463" y="2398777"/>
            <a:ext cx="7583487" cy="4079312"/>
          </a:xfrm>
        </p:spPr>
        <p:txBody>
          <a:bodyPr>
            <a:normAutofit/>
          </a:bodyPr>
          <a:lstStyle/>
          <a:p>
            <a:pPr marL="0" lvl="0" indent="0">
              <a:buNone/>
            </a:pPr>
            <a:r>
              <a:rPr lang="en-US" dirty="0" smtClean="0"/>
              <a:t>Great Exposure to the textile sector:</a:t>
            </a:r>
          </a:p>
          <a:p>
            <a:pPr lvl="1">
              <a:buFont typeface="Arial"/>
              <a:buChar char="•"/>
            </a:pPr>
            <a:r>
              <a:rPr lang="en-US" sz="2400" dirty="0" smtClean="0"/>
              <a:t>Creates </a:t>
            </a:r>
            <a:r>
              <a:rPr lang="en-US" sz="2400" dirty="0"/>
              <a:t>new business </a:t>
            </a:r>
            <a:r>
              <a:rPr lang="en-US" sz="2400" dirty="0" smtClean="0"/>
              <a:t>leads</a:t>
            </a:r>
          </a:p>
          <a:p>
            <a:pPr lvl="1">
              <a:buFont typeface="Arial"/>
              <a:buChar char="•"/>
            </a:pPr>
            <a:r>
              <a:rPr lang="en-US" sz="2400" dirty="0" smtClean="0"/>
              <a:t>Shows competitors position </a:t>
            </a:r>
          </a:p>
          <a:p>
            <a:pPr lvl="1">
              <a:buFont typeface="Arial"/>
              <a:buChar char="•"/>
            </a:pPr>
            <a:r>
              <a:rPr lang="en-US" sz="2400" dirty="0" smtClean="0"/>
              <a:t>Promotes new products</a:t>
            </a:r>
          </a:p>
          <a:p>
            <a:pPr lvl="1">
              <a:buFont typeface="Arial"/>
              <a:buChar char="•"/>
            </a:pPr>
            <a:r>
              <a:rPr lang="en-US" sz="2400" dirty="0" smtClean="0"/>
              <a:t>Stays up to date with the newest trends</a:t>
            </a:r>
          </a:p>
          <a:p>
            <a:pPr lvl="1">
              <a:buFont typeface="Arial"/>
              <a:buChar char="•"/>
            </a:pPr>
            <a:r>
              <a:rPr lang="en-US" sz="2400" dirty="0" smtClean="0"/>
              <a:t>Helps in finding distributers/agencies</a:t>
            </a:r>
            <a:endParaRPr lang="en-US" sz="2400" dirty="0"/>
          </a:p>
          <a:p>
            <a:pPr marL="0" indent="0">
              <a:buNone/>
            </a:pPr>
            <a:endParaRPr lang="en-US" dirty="0"/>
          </a:p>
        </p:txBody>
      </p:sp>
    </p:spTree>
    <p:extLst>
      <p:ext uri="{BB962C8B-B14F-4D97-AF65-F5344CB8AC3E}">
        <p14:creationId xmlns:p14="http://schemas.microsoft.com/office/powerpoint/2010/main" val="3467473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9"/>
            <a:ext cx="8229600" cy="1608057"/>
          </a:xfrm>
        </p:spPr>
        <p:txBody>
          <a:bodyPr>
            <a:noAutofit/>
          </a:bodyPr>
          <a:lstStyle/>
          <a:p>
            <a:r>
              <a:rPr lang="en-US" sz="4400" dirty="0" smtClean="0">
                <a:latin typeface="Copperplate Gothic Bold"/>
                <a:cs typeface="Copperplate Gothic Bold"/>
              </a:rPr>
              <a:t>The Home Textiles Export Council </a:t>
            </a:r>
            <a:endParaRPr lang="en-US" sz="4400" dirty="0">
              <a:latin typeface="Copperplate Gothic Bold"/>
              <a:cs typeface="Copperplate Gothic Bold"/>
            </a:endParaRPr>
          </a:p>
        </p:txBody>
      </p:sp>
      <p:sp>
        <p:nvSpPr>
          <p:cNvPr id="3" name="Content Placeholder 2"/>
          <p:cNvSpPr>
            <a:spLocks noGrp="1"/>
          </p:cNvSpPr>
          <p:nvPr>
            <p:ph idx="1"/>
          </p:nvPr>
        </p:nvSpPr>
        <p:spPr>
          <a:xfrm>
            <a:off x="457200" y="2321810"/>
            <a:ext cx="8229600" cy="4233135"/>
          </a:xfrm>
        </p:spPr>
        <p:txBody>
          <a:bodyPr>
            <a:normAutofit/>
          </a:bodyPr>
          <a:lstStyle/>
          <a:p>
            <a:r>
              <a:rPr lang="en-US" sz="2400" dirty="0" smtClean="0"/>
              <a:t>Increase the number of Egyptian exporters by participating in the </a:t>
            </a:r>
            <a:r>
              <a:rPr lang="en-US" sz="2400" dirty="0" err="1" smtClean="0"/>
              <a:t>heimtextil</a:t>
            </a:r>
            <a:r>
              <a:rPr lang="en-US" sz="2400" dirty="0" smtClean="0"/>
              <a:t>.</a:t>
            </a:r>
          </a:p>
          <a:p>
            <a:r>
              <a:rPr lang="en-US" sz="2400" dirty="0" smtClean="0"/>
              <a:t>Encourage more small &amp; medium companies to participate to gain knowledge and experience  from the most important Textile Fair.</a:t>
            </a:r>
          </a:p>
          <a:p>
            <a:r>
              <a:rPr lang="en-US" sz="2400" dirty="0" smtClean="0"/>
              <a:t>Arrange &amp; invite potential buyers to meet the Egyptian participants during the </a:t>
            </a:r>
            <a:r>
              <a:rPr lang="en-US" sz="2400" dirty="0" err="1"/>
              <a:t>h</a:t>
            </a:r>
            <a:r>
              <a:rPr lang="en-US" sz="2400" dirty="0" err="1" smtClean="0"/>
              <a:t>eimtextil</a:t>
            </a:r>
            <a:r>
              <a:rPr lang="en-US" sz="2400" dirty="0" smtClean="0"/>
              <a:t> Fair.</a:t>
            </a:r>
          </a:p>
          <a:p>
            <a:pPr marL="0" indent="0">
              <a:buNone/>
            </a:pPr>
            <a:endParaRPr lang="en-US" sz="2400" dirty="0" smtClean="0"/>
          </a:p>
        </p:txBody>
      </p:sp>
    </p:spTree>
    <p:extLst>
      <p:ext uri="{BB962C8B-B14F-4D97-AF65-F5344CB8AC3E}">
        <p14:creationId xmlns:p14="http://schemas.microsoft.com/office/powerpoint/2010/main" val="513930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1229</TotalTime>
  <Words>878</Words>
  <Application>Microsoft Office PowerPoint</Application>
  <PresentationFormat>Προβολή στην οθόνη (4:3)</PresentationFormat>
  <Paragraphs>88</Paragraphs>
  <Slides>10</Slides>
  <Notes>10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10</vt:i4>
      </vt:variant>
    </vt:vector>
  </HeadingPairs>
  <TitlesOfParts>
    <vt:vector size="15" baseType="lpstr">
      <vt:lpstr>Arial</vt:lpstr>
      <vt:lpstr>Calibri</vt:lpstr>
      <vt:lpstr>Copperplate Gothic Bold</vt:lpstr>
      <vt:lpstr>Corbel</vt:lpstr>
      <vt:lpstr>Twilight</vt:lpstr>
      <vt:lpstr>HOME TEXTILES EXPORT COUNCIL (HTEC)</vt:lpstr>
      <vt:lpstr>Overview of Egypt's Textile Sector</vt:lpstr>
      <vt:lpstr>Economic Importance</vt:lpstr>
      <vt:lpstr>Statistics </vt:lpstr>
      <vt:lpstr>Factors benefiting Egypt’s Export  in the global market </vt:lpstr>
      <vt:lpstr>Main Home Textiles Sectors </vt:lpstr>
      <vt:lpstr>Main Export Markets</vt:lpstr>
      <vt:lpstr>The  Heimtextil International Trade Fair </vt:lpstr>
      <vt:lpstr>The Home Textiles Export Council </vt:lpstr>
      <vt:lpstr>Παρουσίαση του PowerPoint</vt:lpstr>
    </vt:vector>
  </TitlesOfParts>
  <Company>Misr Spain Co. for Blankets &amp; Textiles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TEXTILES EXPORT COUNCIL (HTEC)</dc:title>
  <dc:creator>Amr El Tabbakh</dc:creator>
  <cp:lastModifiedBy>Katerina Tzitzinou</cp:lastModifiedBy>
  <cp:revision>49</cp:revision>
  <dcterms:created xsi:type="dcterms:W3CDTF">2017-10-15T13:22:51Z</dcterms:created>
  <dcterms:modified xsi:type="dcterms:W3CDTF">2018-08-29T07:05:20Z</dcterms:modified>
</cp:coreProperties>
</file>